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74" r:id="rId5"/>
  </p:sldMasterIdLst>
  <p:notesMasterIdLst>
    <p:notesMasterId r:id="rId28"/>
  </p:notesMasterIdLst>
  <p:sldIdLst>
    <p:sldId id="257" r:id="rId6"/>
    <p:sldId id="261" r:id="rId7"/>
    <p:sldId id="367" r:id="rId8"/>
    <p:sldId id="356" r:id="rId9"/>
    <p:sldId id="351" r:id="rId10"/>
    <p:sldId id="352" r:id="rId11"/>
    <p:sldId id="383" r:id="rId12"/>
    <p:sldId id="386" r:id="rId13"/>
    <p:sldId id="364" r:id="rId14"/>
    <p:sldId id="317" r:id="rId15"/>
    <p:sldId id="388" r:id="rId16"/>
    <p:sldId id="361" r:id="rId17"/>
    <p:sldId id="393" r:id="rId18"/>
    <p:sldId id="371" r:id="rId19"/>
    <p:sldId id="381" r:id="rId20"/>
    <p:sldId id="370" r:id="rId21"/>
    <p:sldId id="373" r:id="rId22"/>
    <p:sldId id="378" r:id="rId23"/>
    <p:sldId id="358" r:id="rId24"/>
    <p:sldId id="256" r:id="rId25"/>
    <p:sldId id="390" r:id="rId26"/>
    <p:sldId id="392" r:id="rId27"/>
  </p:sldIdLst>
  <p:sldSz cx="18288000" cy="10287000"/>
  <p:notesSz cx="9240838" cy="6954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340341-067C-F7AE-DD25-44C220FAA4D2}" name="Aminata Sam" initials="AS" userId="S::asam@lmdevpartners.com::8c61fc5b-0182-4019-b4e2-1f554981c455" providerId="AD"/>
  <p188:author id="{FC4FCA51-D1CC-A25D-EB21-C22C5F6BF200}" name="Desir, Wideleine" initials="DW" userId="S::Wideleine.Desir@nycha.nyc.gov::ff490338-95d9-45ce-85bf-9d0fa3bf9846" providerId="AD"/>
  <p188:author id="{997E7888-976B-EB98-1929-C19B5C284204}" name="heather.beck@nycha.nyc.gov" initials="he" userId="S::urn:spo:guest#heather.beck@nycha.nyc.gov::" providerId="AD"/>
  <p188:author id="{2DEB9BCB-C47D-EF6E-2000-AF4D78CFA539}" name="yakima.penaperez@nycha.nyc.gov" initials="ya" userId="S::urn:spo:guest#yakima.penaperez@nycha.nyc.gov::" providerId="AD"/>
  <p188:author id="{A77984E7-757B-16CF-DAF0-92F41B6D1864}" name="michael.parkinson@nycha.nyc.gov" initials="mi" userId="S::urn:spo:guest#michael.parkinson@nycha.nyc.gov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svia Castro" initials="LC" lastIdx="1" clrIdx="0">
    <p:extLst>
      <p:ext uri="{19B8F6BF-5375-455C-9EA6-DF929625EA0E}">
        <p15:presenceInfo xmlns:p15="http://schemas.microsoft.com/office/powerpoint/2012/main" userId="0e155dca2d65a33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7" autoAdjust="0"/>
    <p:restoredTop sz="95468" autoAdjust="0"/>
  </p:normalViewPr>
  <p:slideViewPr>
    <p:cSldViewPr snapToGrid="0">
      <p:cViewPr>
        <p:scale>
          <a:sx n="50" d="100"/>
          <a:sy n="50" d="100"/>
        </p:scale>
        <p:origin x="786" y="35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0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svia Castro" userId="0e155dca2d65a337" providerId="LiveId" clId="{BFA7F598-0A9A-4C27-A2EA-AF3C60870BD3}"/>
    <pc:docChg chg="modSld">
      <pc:chgData name="Lesvia Castro" userId="0e155dca2d65a337" providerId="LiveId" clId="{BFA7F598-0A9A-4C27-A2EA-AF3C60870BD3}" dt="2026-08-26T13:33:40.744" v="1" actId="1076"/>
      <pc:docMkLst>
        <pc:docMk/>
      </pc:docMkLst>
      <pc:sldChg chg="modSp mod">
        <pc:chgData name="Lesvia Castro" userId="0e155dca2d65a337" providerId="LiveId" clId="{BFA7F598-0A9A-4C27-A2EA-AF3C60870BD3}" dt="2026-08-26T13:33:40.744" v="1" actId="1076"/>
        <pc:sldMkLst>
          <pc:docMk/>
          <pc:sldMk cId="0" sldId="257"/>
        </pc:sldMkLst>
        <pc:spChg chg="mod">
          <ac:chgData name="Lesvia Castro" userId="0e155dca2d65a337" providerId="LiveId" clId="{BFA7F598-0A9A-4C27-A2EA-AF3C60870BD3}" dt="2026-08-26T13:33:40.744" v="1" actId="1076"/>
          <ac:spMkLst>
            <pc:docMk/>
            <pc:sldMk cId="0" sldId="257"/>
            <ac:spMk id="9" creationId="{E695FADD-FEEC-4CC5-8DC6-AED4EB2797A2}"/>
          </ac:spMkLst>
        </pc:spChg>
      </pc:sldChg>
      <pc:sldChg chg="modSp mod">
        <pc:chgData name="Lesvia Castro" userId="0e155dca2d65a337" providerId="LiveId" clId="{BFA7F598-0A9A-4C27-A2EA-AF3C60870BD3}" dt="2026-08-26T13:15:33.139" v="0" actId="1076"/>
        <pc:sldMkLst>
          <pc:docMk/>
          <pc:sldMk cId="2740868659" sldId="390"/>
        </pc:sldMkLst>
        <pc:spChg chg="mod">
          <ac:chgData name="Lesvia Castro" userId="0e155dca2d65a337" providerId="LiveId" clId="{BFA7F598-0A9A-4C27-A2EA-AF3C60870BD3}" dt="2026-08-26T13:15:33.139" v="0" actId="1076"/>
          <ac:spMkLst>
            <pc:docMk/>
            <pc:sldMk cId="2740868659" sldId="390"/>
            <ac:spMk id="8" creationId="{7479EED0-3BA1-C230-ABDA-A57DC750BED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04363" cy="348816"/>
          </a:xfrm>
          <a:prstGeom prst="rect">
            <a:avLst/>
          </a:prstGeom>
        </p:spPr>
        <p:txBody>
          <a:bodyPr vert="horz" lIns="51819" tIns="25910" rIns="51819" bIns="25910" rtlCol="0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34069" y="0"/>
            <a:ext cx="4004363" cy="348816"/>
          </a:xfrm>
          <a:prstGeom prst="rect">
            <a:avLst/>
          </a:prstGeom>
        </p:spPr>
        <p:txBody>
          <a:bodyPr vert="horz" lIns="51819" tIns="25910" rIns="51819" bIns="25910" rtlCol="0"/>
          <a:lstStyle>
            <a:lvl1pPr algn="r">
              <a:defRPr sz="700"/>
            </a:lvl1pPr>
          </a:lstStyle>
          <a:p>
            <a:fld id="{82CE7BCD-DE76-4895-9887-6718C3F0532A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35238" y="869950"/>
            <a:ext cx="4170362" cy="2346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1819" tIns="25910" rIns="51819" bIns="2591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4084" y="3347553"/>
            <a:ext cx="7392670" cy="2737930"/>
          </a:xfrm>
          <a:prstGeom prst="rect">
            <a:avLst/>
          </a:prstGeom>
        </p:spPr>
        <p:txBody>
          <a:bodyPr vert="horz" lIns="51819" tIns="25910" rIns="51819" bIns="2591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06023"/>
            <a:ext cx="4004363" cy="348815"/>
          </a:xfrm>
          <a:prstGeom prst="rect">
            <a:avLst/>
          </a:prstGeom>
        </p:spPr>
        <p:txBody>
          <a:bodyPr vert="horz" lIns="51819" tIns="25910" rIns="51819" bIns="25910" rtlCol="0" anchor="b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34069" y="6606023"/>
            <a:ext cx="4004363" cy="348815"/>
          </a:xfrm>
          <a:prstGeom prst="rect">
            <a:avLst/>
          </a:prstGeom>
        </p:spPr>
        <p:txBody>
          <a:bodyPr vert="horz" lIns="51819" tIns="25910" rIns="51819" bIns="25910" rtlCol="0" anchor="b"/>
          <a:lstStyle>
            <a:lvl1pPr algn="r">
              <a:defRPr sz="700"/>
            </a:lvl1pPr>
          </a:lstStyle>
          <a:p>
            <a:fld id="{CCD0B994-E84D-4E6E-95CB-9799BD1DEE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839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9079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14897-6BA0-BC2B-BA7B-D56BE98AD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FC4C8F-FC34-0B09-E008-FF0AE2F95F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053BB-0CC3-64BC-1B62-EA47F07F7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A925E-CDFE-0870-EFA4-7A4C29EF9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8AE60-A03B-9744-C4C7-E22D6BB99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57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6676F-A13A-98E9-E16E-376EF29A7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7D238B-2BB7-5B77-BE96-8BA9878ABC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07480-2DB2-AFDF-1C54-BDE2C0C92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A634A-B0E7-75ED-28CE-DB5B2BC6B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E47EE-C42F-B197-BAF3-C40C4C35C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49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E9362-7879-226F-9A5F-05834BDAF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38A228-DF20-851E-A7C9-C378F4F65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7FC4E-312E-A8A5-9207-3087F034C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2816F-2CEB-B72E-8B8D-C003FC99E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41B95-E792-94B5-FAA4-0A2382A43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332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59ADC-5C96-CABB-6C5F-6CFEB8394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7C6A0-D475-6A33-7292-FA7034D9C7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FD8A00-F889-F79F-3D26-2B94066F9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A70FA6-39AF-8AE6-E463-BDF8ECC5F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0D6A08-12A3-CD3D-3711-100434442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7715C-358B-F463-1100-2CBD28DBA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002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BEAAC-F7BF-40FF-2169-CAAE16E81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6CC67-96A9-0744-B5E0-C056BBCB5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7F68E-6291-D785-787A-C23CD6C17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009DCC-1F00-0368-B5E3-23B96CE4EE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7ACC9B-4F89-FBF4-7171-D0B5598836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07CC29-B3E2-FD63-88A0-155A74FAA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120A26-12A8-95AE-7574-806532851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2E2EB1-70C0-D6A4-DDFB-257F47531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318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0678E-7653-33E1-B861-18876F1D1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D91487-68F5-362E-4F4B-A679C48C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95424-E059-3712-066D-52403AB04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7ED5C1-617C-9F99-BCAF-74840BAFA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081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77A03E-7D63-C0E8-608C-CDE85A025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62E0B3-12BA-4651-68E1-7912E945C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EB1E0-B4AC-796A-5E6D-EFDCFA153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39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A54FB-AFAD-B9BF-46B8-D898ACBCA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EF1E2-410D-F29B-1E86-F7E41F32D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0F224F-3C15-93FF-9056-D65EA12CCE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E3C0EE-8485-8967-EA8A-D9516C017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6B5C28-DD99-A86E-B9F9-8C514498E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20736-F21F-8931-5C53-7069A48D6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63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0EF65-A37A-BFD6-97FF-5A64080AA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32C925-420D-FA5E-02B0-D16B174306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7E4ED-E25B-6D81-F3BF-F9432C3737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287170-88DE-D3AA-C95E-7D3039351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BDCDFE-CB21-ACD6-9213-63FE9F69D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644621-3CD2-FBE3-9A3C-217EAFE6C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351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9BAD6-287E-E27F-0A1B-A10125C47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7DEC04-734A-1EA1-0AD7-5191C300C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A801E-93DB-76F1-E356-E0B2064D2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933BC-ED0F-45F6-BF9B-F2B6E546A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0E3D6F-FB61-B941-4C7F-8ED0EFC86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9440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7C2FEB-FDFA-D72A-C9D5-FE695A8E7A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606069-DFDD-6EB7-725B-4284BDE046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6CF5A-1F4E-F8B3-2BC2-4E6F28425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C25E3-B8B9-1E07-5A86-40A1AEEB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A228C-2CA0-A7EC-E257-0FB8392B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265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52512" y="1185463"/>
            <a:ext cx="16182975" cy="0"/>
          </a:xfrm>
          <a:custGeom>
            <a:avLst/>
            <a:gdLst/>
            <a:ahLst/>
            <a:cxnLst/>
            <a:rect l="l" t="t" r="r" b="b"/>
            <a:pathLst>
              <a:path w="16182975">
                <a:moveTo>
                  <a:pt x="0" y="0"/>
                </a:moveTo>
                <a:lnTo>
                  <a:pt x="16182973" y="0"/>
                </a:lnTo>
              </a:path>
            </a:pathLst>
          </a:custGeom>
          <a:ln w="47624">
            <a:solidFill>
              <a:srgbClr val="001B4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05828" y="4650159"/>
            <a:ext cx="7676343" cy="924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1" i="0">
                <a:solidFill>
                  <a:schemeClr val="bg1"/>
                </a:solidFill>
                <a:latin typeface="Garamond"/>
                <a:cs typeface="Garamond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33855" y="2314568"/>
            <a:ext cx="17020288" cy="6617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3" r:id="rId3"/>
    <p:sldLayoutId id="2147483665" r:id="rId4"/>
  </p:sldLayoutIdLst>
  <p:txStyles>
    <p:titleStyle>
      <a:lvl1pPr>
        <a:defRPr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7E234B-B7AA-BCA4-4876-252F10C25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22CF18-83A4-3397-703A-14B7CFA3F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4DD6E-C4B2-6747-84EC-86117B4DD5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4524E-316B-B797-5CFF-8456968FBC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D304F1-B06A-9473-F8A9-9D56C7525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15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lcastro@mitrelo.com" TargetMode="Externa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695FADD-FEEC-4CC5-8DC6-AED4EB2797A2}"/>
              </a:ext>
            </a:extLst>
          </p:cNvPr>
          <p:cNvSpPr/>
          <p:nvPr/>
        </p:nvSpPr>
        <p:spPr>
          <a:xfrm>
            <a:off x="-14437" y="0"/>
            <a:ext cx="9100941" cy="10287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  <a:highlight>
                <a:srgbClr val="000000"/>
              </a:highlight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4041" y="368314"/>
            <a:ext cx="8213970" cy="95503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r>
              <a:rPr lang="es-ES" sz="48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PARKSIDE 
COMMONS 
PLAN DE REUBICACIÓN DE LA </a:t>
            </a:r>
          </a:p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endParaRPr lang="es-ES" sz="48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endParaRPr lang="es-ES" sz="48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endParaRPr lang="es-ES" sz="48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 algn="ctr">
              <a:lnSpc>
                <a:spcPct val="116599"/>
              </a:lnSpc>
              <a:spcBef>
                <a:spcPts val="100"/>
              </a:spcBef>
            </a:pPr>
            <a:r>
              <a:rPr lang="es-ES" sz="48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REUNIÓN DE RESIDENTES
 27 de agosto de 2026</a:t>
            </a:r>
            <a:endParaRPr sz="48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MIT Relocation">
            <a:extLst>
              <a:ext uri="{FF2B5EF4-FFF2-40B4-BE49-F238E27FC236}">
                <a16:creationId xmlns:a16="http://schemas.microsoft.com/office/drawing/2014/main" id="{42949DD1-D06D-58C7-B6E8-226B55605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267" y="4180180"/>
            <a:ext cx="2302933" cy="211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FD37472-380B-B6D9-D747-62891EA63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1497" y="1632231"/>
            <a:ext cx="8975046" cy="7239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695FADD-FEEC-4CC5-8DC6-AED4EB2797A2}"/>
              </a:ext>
            </a:extLst>
          </p:cNvPr>
          <p:cNvSpPr/>
          <p:nvPr/>
        </p:nvSpPr>
        <p:spPr>
          <a:xfrm>
            <a:off x="0" y="-1"/>
            <a:ext cx="5760055" cy="10287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  <a:highlight>
                <a:srgbClr val="008000"/>
              </a:highlight>
            </a:endParaRPr>
          </a:p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  <a:highlight>
                <a:srgbClr val="008000"/>
              </a:highlight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7297" y="2311203"/>
            <a:ext cx="5485114" cy="5169941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r>
              <a:rPr lang="es-ES" sz="44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EQUIPO DE REUBICACIÓN DEL MIT </a:t>
            </a: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r>
              <a:rPr lang="es-ES" sz="60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y </a:t>
            </a: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r>
              <a:rPr lang="es-ES" sz="44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INFORMACIÓN</a:t>
            </a:r>
            <a:r>
              <a:rPr lang="es-ES" sz="48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DE CONTACTO</a:t>
            </a:r>
            <a:endParaRPr lang="en-US" sz="48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5D2CAAD-842A-4E90-A8CF-1D230224E7F9}"/>
              </a:ext>
            </a:extLst>
          </p:cNvPr>
          <p:cNvSpPr txBox="1">
            <a:spLocks/>
          </p:cNvSpPr>
          <p:nvPr/>
        </p:nvSpPr>
        <p:spPr>
          <a:xfrm>
            <a:off x="5671471" y="1109666"/>
            <a:ext cx="10857002" cy="80676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4800" b="1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9E62A3-EAAF-F748-8103-FBB4A21189B0}"/>
              </a:ext>
            </a:extLst>
          </p:cNvPr>
          <p:cNvSpPr txBox="1"/>
          <p:nvPr/>
        </p:nvSpPr>
        <p:spPr>
          <a:xfrm>
            <a:off x="5958175" y="287137"/>
            <a:ext cx="12241243" cy="1005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8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Cathy Sim</a:t>
            </a:r>
            <a:r>
              <a:rPr lang="en-US" sz="48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800" b="1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Laurie Lindsey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s-ES" sz="48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Especialistas en reubicación bilingües </a:t>
            </a:r>
            <a:endParaRPr lang="en-US" sz="8000" b="1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</a:pPr>
            <a:r>
              <a:rPr lang="en-US" sz="48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Lesvia Castro</a:t>
            </a:r>
          </a:p>
          <a:p>
            <a:pPr algn="ctr"/>
            <a:r>
              <a:rPr lang="en-US" sz="48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Arnim Amador – En el </a:t>
            </a:r>
            <a:r>
              <a:rPr lang="en-US" sz="4800" b="1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lugar</a:t>
            </a:r>
            <a:endParaRPr lang="en-US" sz="5400" b="1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4000" b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Calling/Texting: </a:t>
            </a:r>
            <a:r>
              <a:rPr lang="en-US" sz="4000" kern="100" dirty="0">
                <a:solidFill>
                  <a:srgbClr val="006C85"/>
                </a:solidFill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📞</a:t>
            </a:r>
            <a:r>
              <a:rPr lang="en-US" sz="4000" kern="100" dirty="0">
                <a:solidFill>
                  <a:srgbClr val="006C85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(866) 360-3515                              </a:t>
            </a:r>
            <a:r>
              <a:rPr lang="en-US" sz="4000" b="1" kern="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Email:  </a:t>
            </a:r>
            <a:r>
              <a:rPr lang="en-US" sz="4000" kern="100" dirty="0">
                <a:solidFill>
                  <a:srgbClr val="006C85"/>
                </a:solidFill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</a:rPr>
              <a:t>✉️</a:t>
            </a:r>
            <a:r>
              <a:rPr lang="en-US" sz="2400" u="sng" kern="100" dirty="0">
                <a:solidFill>
                  <a:srgbClr val="0000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
</a:t>
            </a:r>
            <a:r>
              <a:rPr lang="en-US" sz="2800" u="sng" kern="100" dirty="0" err="1">
                <a:solidFill>
                  <a:srgbClr val="0000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Llamando</a:t>
            </a:r>
            <a:r>
              <a:rPr lang="en-US" sz="2800" u="sng" kern="100" dirty="0">
                <a:solidFill>
                  <a:srgbClr val="0000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</a:t>
            </a:r>
            <a:r>
              <a:rPr lang="en-US" sz="2800" u="sng" kern="100" dirty="0" err="1">
                <a:solidFill>
                  <a:srgbClr val="0000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Enviando</a:t>
            </a:r>
            <a:r>
              <a:rPr lang="en-US" sz="2800" u="sng" kern="100" dirty="0">
                <a:solidFill>
                  <a:srgbClr val="0000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800" u="sng" kern="100" dirty="0" err="1">
                <a:solidFill>
                  <a:srgbClr val="0000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mensajes</a:t>
            </a:r>
            <a:r>
              <a:rPr lang="en-US" sz="2800" u="sng" kern="100" dirty="0">
                <a:solidFill>
                  <a:srgbClr val="0000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📞 (866) 360-3515</a:t>
            </a:r>
          </a:p>
          <a:p>
            <a:pPr algn="ctr">
              <a:spcAft>
                <a:spcPts val="800"/>
              </a:spcAft>
            </a:pPr>
            <a:r>
              <a:rPr lang="en-US" sz="2800" u="sng" kern="100" dirty="0">
                <a:solidFill>
                  <a:srgbClr val="0000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Correo </a:t>
            </a:r>
            <a:r>
              <a:rPr lang="en-US" sz="2800" u="sng" kern="100" dirty="0" err="1">
                <a:solidFill>
                  <a:srgbClr val="0000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electrónico</a:t>
            </a:r>
            <a:r>
              <a:rPr lang="en-US" sz="2800" u="sng" kern="100" dirty="0">
                <a:solidFill>
                  <a:srgbClr val="0000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✉️
csims@mitrelo.com
</a:t>
            </a:r>
            <a:r>
              <a:rPr lang="en-US" sz="2800" u="sng" kern="100" dirty="0">
                <a:solidFill>
                  <a:srgbClr val="0000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lcastro@mitrelo.com</a:t>
            </a:r>
            <a:endParaRPr lang="en-US" sz="2800" u="sng" kern="100" dirty="0">
              <a:solidFill>
                <a:srgbClr val="0000FF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en-US" sz="2800" u="sng" kern="100" dirty="0">
                <a:solidFill>
                  <a:srgbClr val="0000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l.lindsay@mitrelo.com 
aamador@mitrelo.com
 Sitio web/Internet🌐: www.mitrelo.com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D1F0211C-43CD-E6CE-C90B-2FBDC3C55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7617" y="7924681"/>
            <a:ext cx="1866900" cy="180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681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D4D57B9-4619-21A5-CC98-B0D03D8FC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0F5179F-F84A-650C-E2F4-18DFC254A376}"/>
              </a:ext>
            </a:extLst>
          </p:cNvPr>
          <p:cNvSpPr/>
          <p:nvPr/>
        </p:nvSpPr>
        <p:spPr>
          <a:xfrm>
            <a:off x="0" y="0"/>
            <a:ext cx="5924896" cy="102869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F4D08114-8869-77F7-197F-D8BE71548F70}"/>
              </a:ext>
            </a:extLst>
          </p:cNvPr>
          <p:cNvSpPr txBox="1"/>
          <p:nvPr/>
        </p:nvSpPr>
        <p:spPr>
          <a:xfrm>
            <a:off x="11974483" y="-263493"/>
            <a:ext cx="5699760" cy="3529364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6EC5E18-217B-E2F9-CE0F-8D9B763E39F3}"/>
              </a:ext>
            </a:extLst>
          </p:cNvPr>
          <p:cNvSpPr txBox="1">
            <a:spLocks/>
          </p:cNvSpPr>
          <p:nvPr/>
        </p:nvSpPr>
        <p:spPr>
          <a:xfrm>
            <a:off x="5671471" y="1109666"/>
            <a:ext cx="10857002" cy="80676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4800" b="1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F48191-56AB-398C-A905-4FD6256733E2}"/>
              </a:ext>
            </a:extLst>
          </p:cNvPr>
          <p:cNvSpPr txBox="1"/>
          <p:nvPr/>
        </p:nvSpPr>
        <p:spPr>
          <a:xfrm>
            <a:off x="5904807" y="-134439"/>
            <a:ext cx="12139353" cy="4900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4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</a:pP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Font typeface="Symbol" pitchFamily="2" charset="2"/>
              <a:buChar char=""/>
            </a:pPr>
            <a:endParaRPr lang="en-US" sz="20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03F543E6-6EF1-CA52-A44F-FBB6ACB7A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17798" y="8221980"/>
            <a:ext cx="1970201" cy="180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02184E-40E8-8217-46D1-5BBB11BE938C}"/>
              </a:ext>
            </a:extLst>
          </p:cNvPr>
          <p:cNvSpPr txBox="1"/>
          <p:nvPr/>
        </p:nvSpPr>
        <p:spPr>
          <a:xfrm>
            <a:off x="75853" y="2772664"/>
            <a:ext cx="5828954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ES" sz="5400" dirty="0">
                <a:solidFill>
                  <a:schemeClr val="bg1"/>
                </a:solidFill>
                <a:latin typeface="Arial Black" panose="020B0A04020102020204" pitchFamily="34" charset="0"/>
              </a:rPr>
              <a:t>PLAN DE REUBICACIÓN</a:t>
            </a:r>
            <a:r>
              <a:rPr lang="es-ES" sz="60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s-ES" sz="5400" dirty="0">
                <a:solidFill>
                  <a:schemeClr val="bg1"/>
                </a:solidFill>
                <a:latin typeface="Arial Black" panose="020B0A04020102020204" pitchFamily="34" charset="0"/>
              </a:rPr>
              <a:t>DE RESIDENTES</a:t>
            </a:r>
            <a:endParaRPr lang="en-US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DA0824-CF49-6D1F-E440-DF139F3F2677}"/>
              </a:ext>
            </a:extLst>
          </p:cNvPr>
          <p:cNvSpPr txBox="1"/>
          <p:nvPr/>
        </p:nvSpPr>
        <p:spPr>
          <a:xfrm>
            <a:off x="5980660" y="2583170"/>
            <a:ext cx="1179576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atin typeface="Aptos" panose="020B0004020202020204" pitchFamily="34" charset="0"/>
              </a:rPr>
              <a:t>Plan de </a:t>
            </a:r>
            <a:r>
              <a:rPr lang="en-US" sz="8000" dirty="0" err="1">
                <a:latin typeface="Aptos" panose="020B0004020202020204" pitchFamily="34" charset="0"/>
              </a:rPr>
              <a:t>traslado</a:t>
            </a:r>
            <a:r>
              <a:rPr lang="en-US" sz="8000" dirty="0">
                <a:latin typeface="Aptos" panose="020B0004020202020204" pitchFamily="34" charset="0"/>
              </a:rPr>
              <a:t> </a:t>
            </a:r>
            <a:r>
              <a:rPr lang="en-US" sz="8000" dirty="0" err="1">
                <a:latin typeface="Aptos" panose="020B0004020202020204" pitchFamily="34" charset="0"/>
              </a:rPr>
              <a:t>por</a:t>
            </a:r>
            <a:r>
              <a:rPr lang="en-US" sz="8000" dirty="0">
                <a:latin typeface="Aptos" panose="020B0004020202020204" pitchFamily="34" charset="0"/>
              </a:rPr>
              <a:t> </a:t>
            </a:r>
            <a:r>
              <a:rPr lang="en-US" sz="8000" dirty="0" err="1">
                <a:latin typeface="Aptos" panose="020B0004020202020204" pitchFamily="34" charset="0"/>
              </a:rPr>
              <a:t>fases</a:t>
            </a:r>
            <a:r>
              <a:rPr lang="en-US" sz="8000" dirty="0">
                <a:latin typeface="Aptos" panose="020B0004020202020204" pitchFamily="34" charset="0"/>
              </a:rPr>
              <a:t> para 
</a:t>
            </a:r>
            <a:r>
              <a:rPr lang="en-US" sz="8000" dirty="0" err="1">
                <a:latin typeface="Aptos" panose="020B0004020202020204" pitchFamily="34" charset="0"/>
              </a:rPr>
              <a:t>Residentes</a:t>
            </a:r>
            <a:r>
              <a:rPr lang="en-US" sz="8000" dirty="0">
                <a:latin typeface="Aptos" panose="020B0004020202020204" pitchFamily="34" charset="0"/>
              </a:rPr>
              <a:t> de Parkside Commons</a:t>
            </a:r>
          </a:p>
        </p:txBody>
      </p:sp>
    </p:spTree>
    <p:extLst>
      <p:ext uri="{BB962C8B-B14F-4D97-AF65-F5344CB8AC3E}">
        <p14:creationId xmlns:p14="http://schemas.microsoft.com/office/powerpoint/2010/main" val="970756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62E04EB-46E7-C8AD-614C-22F373D7C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609063A-45E5-8B7C-E4CD-885C4B688092}"/>
              </a:ext>
            </a:extLst>
          </p:cNvPr>
          <p:cNvSpPr/>
          <p:nvPr/>
        </p:nvSpPr>
        <p:spPr>
          <a:xfrm>
            <a:off x="0" y="1"/>
            <a:ext cx="5753100" cy="10287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328EE739-FBB2-1303-F897-17A569BA09A8}"/>
              </a:ext>
            </a:extLst>
          </p:cNvPr>
          <p:cNvSpPr txBox="1"/>
          <p:nvPr/>
        </p:nvSpPr>
        <p:spPr>
          <a:xfrm>
            <a:off x="53340" y="267953"/>
            <a:ext cx="5699760" cy="5735866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r>
              <a:rPr lang="en-US" sz="72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FASE 1
</a:t>
            </a:r>
            <a:r>
              <a:rPr lang="en-US" sz="48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PREPARACIÓN</a:t>
            </a:r>
            <a:endParaRPr lang="en-US" sz="3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B0EC80F-C57D-1265-DC42-6729D01DB467}"/>
              </a:ext>
            </a:extLst>
          </p:cNvPr>
          <p:cNvSpPr txBox="1">
            <a:spLocks/>
          </p:cNvSpPr>
          <p:nvPr/>
        </p:nvSpPr>
        <p:spPr>
          <a:xfrm>
            <a:off x="5671471" y="1109666"/>
            <a:ext cx="10857002" cy="80676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4800" b="1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C40023-2220-7AB2-DD5D-99A13E3A5803}"/>
              </a:ext>
            </a:extLst>
          </p:cNvPr>
          <p:cNvSpPr txBox="1"/>
          <p:nvPr/>
        </p:nvSpPr>
        <p:spPr>
          <a:xfrm>
            <a:off x="5806440" y="-49035"/>
            <a:ext cx="12199815" cy="10336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ES" sz="2800" dirty="0"/>
              <a:t>Garantizar el cumplimiento al 100% de los tratamientos y retratamientos de Enviro Pest Control brindando apoyo a la gestión de la propiedad con llamadas telefónicas y avisos a los residentes.</a:t>
            </a: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ES" sz="2800" dirty="0"/>
              <a:t>Realiza reuniones de residentes para explicar el proceso.
Hay que completar encuestas a residentes.   Código de barras de escaneo. </a:t>
            </a:r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s-ES" sz="2800" dirty="0"/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s-ES" sz="2800" dirty="0"/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s-ES" sz="2800" dirty="0"/>
          </a:p>
          <a:p>
            <a:pPr marL="457200" indent="-457200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ES" sz="2800" dirty="0"/>
              <a:t>Realiza evaluaciones de residentes con el equipo de mudanzas y reubicación para identificar el contenido de la vivienda y cuántas cajas y suministros de mudanza serán necesarios.
Identificar a los residentes que necesitan unidades accesibles con ADA, transmitir solicitudes de barras de apoyo de ducha a la construcción e identificar y documentar necesidades médicas y domésticas especiales.
¿Cómo sabré que es mi momento de mudarme?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DC660A83-C586-29AF-D1A6-16FA38980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786" y="8221980"/>
            <a:ext cx="1904213" cy="180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4">
            <a:extLst>
              <a:ext uri="{FF2B5EF4-FFF2-40B4-BE49-F238E27FC236}">
                <a16:creationId xmlns:a16="http://schemas.microsoft.com/office/drawing/2014/main" id="{A1279066-3450-5E0F-E776-9B4DCB1853FE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4571" y="3672846"/>
            <a:ext cx="1725530" cy="1807484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D0E2DC15-A901-D9A4-E512-7330C85D1492}"/>
              </a:ext>
            </a:extLst>
          </p:cNvPr>
          <p:cNvSpPr/>
          <p:nvPr/>
        </p:nvSpPr>
        <p:spPr>
          <a:xfrm>
            <a:off x="9511000" y="4244891"/>
            <a:ext cx="871577" cy="66339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869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C969E6F-6662-3370-411A-ADBA3072E3BD}"/>
              </a:ext>
            </a:extLst>
          </p:cNvPr>
          <p:cNvSpPr txBox="1"/>
          <p:nvPr/>
        </p:nvSpPr>
        <p:spPr>
          <a:xfrm>
            <a:off x="464215" y="1268039"/>
            <a:ext cx="16525460" cy="7998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3600" b="1" kern="0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AVISOS Y COMUNICACIÓN DE RESIDENTES
</a:t>
            </a:r>
            <a:r>
              <a:rPr lang="es-ES" sz="24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Todos los avisos de residente se distribuirán tanto en inglés como en español para garantizar una comunicación clara.
Los residentes recibirán avisos durante todo el proceso de renovación y traslado, para que se les informe sobre las actividades futuras que les afecten tanto a nivel individual como en todo el edificio.
</a:t>
            </a:r>
            <a:r>
              <a:rPr lang="es-ES" sz="2400" b="1" kern="0" dirty="0"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Avisos de evaluación</a:t>
            </a:r>
            <a:br>
              <a:rPr lang="es-ES" sz="24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4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 residentes fueron notificados cuando el equipo de reubicación y los representantes de mudanzas debían visitar sus hogares.
</a:t>
            </a:r>
            <a:r>
              <a:rPr lang="es-ES" sz="2400" b="1" kern="0" dirty="0"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 propósito de las visitas</a:t>
            </a:r>
            <a:r>
              <a:rPr lang="es-ES" sz="24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
El equipo de reubicación evaluó las necesidades de los residentes y realizó un seguimiento con los planes individuales de reubicación.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24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Durante las visitas, los residentes hicieron preguntas y/o expresaron cualquier preocupación que hubiera en el momento.
Los representantes de la empresa de mudanzas evaluaron los apartamentos para determinar los materiales de embalaje y los servicios necesarios para la mudanza.
</a:t>
            </a:r>
            <a:r>
              <a:rPr lang="es-ES" sz="2400" b="1" kern="0" dirty="0">
                <a:latin typeface="Arial Black" panose="020B0A04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Avisos de reubicación de 30 días</a:t>
            </a:r>
            <a:br>
              <a:rPr lang="es-ES" sz="24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4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 residentes recibirán un aviso previo informándoles de que se acerca su traslado.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2400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Este aviso proporciona tiempo suficiente para que los residentes se preparen y contacten con el equipo de reubicación ante cualquier pregunta que tengan.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4" descr="MIT Relocation">
            <a:extLst>
              <a:ext uri="{FF2B5EF4-FFF2-40B4-BE49-F238E27FC236}">
                <a16:creationId xmlns:a16="http://schemas.microsoft.com/office/drawing/2014/main" id="{F575C8F1-E978-EBF5-B958-42E6B45F5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89518" y="8465270"/>
            <a:ext cx="1896217" cy="160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134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1FDE56-59CA-16B3-C49C-472C9299AFD7}"/>
              </a:ext>
            </a:extLst>
          </p:cNvPr>
          <p:cNvSpPr txBox="1"/>
          <p:nvPr/>
        </p:nvSpPr>
        <p:spPr>
          <a:xfrm>
            <a:off x="927652" y="1283168"/>
            <a:ext cx="16684487" cy="8402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kern="0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Avisos de traslado</a:t>
            </a:r>
            <a:br>
              <a:rPr lang="es-ES" sz="2400" b="1" kern="0" dirty="0"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Los avisos de traslado proporcionarán a los residentes los detalles de su traslado, incluyendo:
La unidad a la que se mudarán
La fecha y hora previstas para la mudanza
Instrucciones y expectativas para el día de la mudanza</a:t>
            </a:r>
          </a:p>
          <a:p>
            <a:r>
              <a:rPr lang="es-ES" sz="24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
</a:t>
            </a:r>
            <a:r>
              <a:rPr lang="es-ES" sz="2400" b="1" kern="0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emitirán avisos de traslado para</a:t>
            </a:r>
            <a:r>
              <a:rPr lang="es-ES" sz="2400" kern="0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s-ES" sz="24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
</a:t>
            </a: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Mudanzas temporales – El residente se trasladará a otra unidad dentro de la propiedad durante las reformas.
Mudanzas de regreso – El residente se trasladará a su unidad original, si corresponde en el momento de la mudanza.</a:t>
            </a:r>
            <a:r>
              <a:rPr lang="es-ES" sz="24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
</a:t>
            </a:r>
          </a:p>
          <a:p>
            <a:r>
              <a:rPr lang="es-ES" sz="2400" b="1" kern="0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Costos de mudanza</a:t>
            </a:r>
            <a:r>
              <a:rPr lang="es-ES" sz="24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
</a:t>
            </a: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Sin coste para los residentes</a:t>
            </a:r>
          </a:p>
          <a:p>
            <a:r>
              <a:rPr lang="es-ES" sz="24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
</a:t>
            </a:r>
            <a:r>
              <a:rPr lang="es-ES" sz="2400" b="1" kern="0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Avisos generales de construcción</a:t>
            </a:r>
            <a:br>
              <a:rPr lang="es-ES" sz="2400" kern="0" dirty="0"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Se proporcionarán avisos adicionales durante todo el proceso de renovación para mantener informados a los residentes sobre las actividades relacionadas con el edificio. Estos pueden incluir actualizaciones relativas a:</a:t>
            </a:r>
          </a:p>
          <a:p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
Cortes temporales de agua
Interrupciones temporales de energía
Disponibilidad de ascensores, etc.</a:t>
            </a:r>
          </a:p>
          <a:p>
            <a:r>
              <a:rPr lang="es-ES" sz="24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
</a:t>
            </a:r>
            <a:r>
              <a:rPr lang="es-ES" sz="2400" b="1" kern="0" dirty="0"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Entrega de avisos y apoyo a los residentes</a:t>
            </a:r>
            <a:br>
              <a:rPr lang="es-ES" sz="2400" kern="0" dirty="0"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Los avisos se entregarán en mano a los residentes y también estarán disponibles copias en la página web de Mit </a:t>
            </a:r>
            <a:r>
              <a:rPr lang="es-ES" sz="2000" kern="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Relocation</a:t>
            </a:r>
            <a:r>
              <a:rPr lang="es-ES" sz="20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 https://mitrelo.com/. Los residentes programados para la reubicación serán contactados directamente por el equipo de reubicación para revisar el proceso, responder preguntas y ofrecer apoyo antes, durante y después de su mudanza.</a:t>
            </a:r>
            <a:endParaRPr lang="en-US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MIT Relocation">
            <a:extLst>
              <a:ext uri="{FF2B5EF4-FFF2-40B4-BE49-F238E27FC236}">
                <a16:creationId xmlns:a16="http://schemas.microsoft.com/office/drawing/2014/main" id="{651363F8-EC7F-B39D-D438-EAB142723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9426" y="9169130"/>
            <a:ext cx="1385425" cy="103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970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6DFF6-C873-D3D2-81E8-D502A7D96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A158858-C237-9EE5-9F04-1BF02DB873C1}"/>
              </a:ext>
            </a:extLst>
          </p:cNvPr>
          <p:cNvSpPr/>
          <p:nvPr/>
        </p:nvSpPr>
        <p:spPr>
          <a:xfrm>
            <a:off x="40054" y="0"/>
            <a:ext cx="5807808" cy="10287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40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6E2741-67EC-2F43-2AAB-C66EF317622A}"/>
              </a:ext>
            </a:extLst>
          </p:cNvPr>
          <p:cNvSpPr txBox="1"/>
          <p:nvPr/>
        </p:nvSpPr>
        <p:spPr>
          <a:xfrm>
            <a:off x="6017444" y="2271944"/>
            <a:ext cx="11832492" cy="5380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Arial Black" panose="020B0A04020102020204" pitchFamily="34" charset="0"/>
                <a:cs typeface="Arial" panose="020B0604020202020204" pitchFamily="34" charset="0"/>
              </a:rPr>
              <a:t>Aviso de 30 días
Aviso de </a:t>
            </a:r>
            <a:r>
              <a:rPr lang="en-US" sz="5400" b="1" dirty="0" err="1">
                <a:latin typeface="Arial Black" panose="020B0A04020102020204" pitchFamily="34" charset="0"/>
                <a:cs typeface="Arial" panose="020B0604020202020204" pitchFamily="34" charset="0"/>
              </a:rPr>
              <a:t>traslado</a:t>
            </a:r>
            <a:r>
              <a:rPr lang="en-US" sz="5400" b="1" dirty="0">
                <a:latin typeface="Arial Black" panose="020B0A04020102020204" pitchFamily="34" charset="0"/>
                <a:cs typeface="Arial" panose="020B0604020202020204" pitchFamily="34" charset="0"/>
              </a:rPr>
              <a:t> temporal 
Aviso de </a:t>
            </a:r>
            <a:r>
              <a:rPr lang="en-US" sz="5400" b="1" dirty="0" err="1">
                <a:latin typeface="Arial Black" panose="020B0A04020102020204" pitchFamily="34" charset="0"/>
                <a:cs typeface="Arial" panose="020B0604020202020204" pitchFamily="34" charset="0"/>
              </a:rPr>
              <a:t>mudanza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s-ES" sz="32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Los avisos se entregarán en mano a los residentes.  Los residentes programados para la reubicación serán contactados directamente por el equipo de reubicación para revisar el proceso, responder preguntas y ofrecer apoyo antes, durante y después de su mudanza.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7ACFCF-8422-0DBA-8DF9-02CF65CC516B}"/>
              </a:ext>
            </a:extLst>
          </p:cNvPr>
          <p:cNvSpPr txBox="1"/>
          <p:nvPr/>
        </p:nvSpPr>
        <p:spPr>
          <a:xfrm>
            <a:off x="400740" y="3519033"/>
            <a:ext cx="50864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Arial Black" panose="020B0A04020102020204" pitchFamily="34" charset="0"/>
              </a:rPr>
              <a:t>CON</a:t>
            </a:r>
            <a:r>
              <a:rPr lang="en-US" sz="60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Arial Black" panose="020B0A04020102020204" pitchFamily="34" charset="0"/>
              </a:rPr>
              <a:t>REUBICACIÓN</a:t>
            </a:r>
            <a:r>
              <a:rPr lang="en-US" sz="60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en-US" sz="4800" dirty="0">
                <a:solidFill>
                  <a:schemeClr val="bg1"/>
                </a:solidFill>
                <a:latin typeface="Arial Black" panose="020B0A04020102020204" pitchFamily="34" charset="0"/>
              </a:rPr>
              <a:t>AVISOS</a:t>
            </a:r>
            <a:endParaRPr lang="en-US" sz="6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Picture 4" descr="MIT Relocation">
            <a:extLst>
              <a:ext uri="{FF2B5EF4-FFF2-40B4-BE49-F238E27FC236}">
                <a16:creationId xmlns:a16="http://schemas.microsoft.com/office/drawing/2014/main" id="{4EB9286E-D1D0-FFDB-5970-DBC704B12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9773" y="8333295"/>
            <a:ext cx="1798173" cy="1724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745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D0AF3-4D92-4ABB-DACF-1585A9E65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CB515A8-9041-44DF-9679-772BF6275D8F}"/>
              </a:ext>
            </a:extLst>
          </p:cNvPr>
          <p:cNvSpPr/>
          <p:nvPr/>
        </p:nvSpPr>
        <p:spPr>
          <a:xfrm>
            <a:off x="0" y="0"/>
            <a:ext cx="5807808" cy="10287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40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B89C78-759E-AADB-9E9F-467E31F75744}"/>
              </a:ext>
            </a:extLst>
          </p:cNvPr>
          <p:cNvSpPr txBox="1"/>
          <p:nvPr/>
        </p:nvSpPr>
        <p:spPr>
          <a:xfrm>
            <a:off x="500227" y="3969215"/>
            <a:ext cx="42750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Arial Black" panose="020B0A04020102020204" pitchFamily="34" charset="0"/>
              </a:rPr>
              <a:t>AVISO DE 30 DÍAS</a:t>
            </a:r>
          </a:p>
        </p:txBody>
      </p:sp>
      <p:pic>
        <p:nvPicPr>
          <p:cNvPr id="5" name="Picture 4" descr="MIT Relocation">
            <a:extLst>
              <a:ext uri="{FF2B5EF4-FFF2-40B4-BE49-F238E27FC236}">
                <a16:creationId xmlns:a16="http://schemas.microsoft.com/office/drawing/2014/main" id="{4EE5BD79-BB3D-F641-D42F-4C439F331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786" y="8380429"/>
            <a:ext cx="1904214" cy="178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08E510-8427-A67C-5E38-EA6F72FC2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2057" y="0"/>
            <a:ext cx="10013711" cy="1016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570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EC1DFE-53DD-E5E9-A748-2B2B81F8FE92}"/>
              </a:ext>
            </a:extLst>
          </p:cNvPr>
          <p:cNvSpPr/>
          <p:nvPr/>
        </p:nvSpPr>
        <p:spPr>
          <a:xfrm>
            <a:off x="0" y="0"/>
            <a:ext cx="5791200" cy="10287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r>
              <a:rPr lang="es-ES" sz="54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UNIDAD TEMPORAL 
AVISO DE MOVIMIENTO</a:t>
            </a:r>
            <a:endParaRPr lang="en-US" sz="54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21197A-3960-293D-EB0A-A4B3A6551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5892" y="0"/>
            <a:ext cx="9833811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896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695FADD-FEEC-4CC5-8DC6-AED4EB2797A2}"/>
              </a:ext>
            </a:extLst>
          </p:cNvPr>
          <p:cNvSpPr/>
          <p:nvPr/>
        </p:nvSpPr>
        <p:spPr>
          <a:xfrm>
            <a:off x="0" y="0"/>
            <a:ext cx="5814060" cy="10287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2F71316-B312-4FD7-98F9-D9C18CEF647E}"/>
              </a:ext>
            </a:extLst>
          </p:cNvPr>
          <p:cNvSpPr txBox="1">
            <a:spLocks/>
          </p:cNvSpPr>
          <p:nvPr/>
        </p:nvSpPr>
        <p:spPr>
          <a:xfrm>
            <a:off x="6111240" y="1325917"/>
            <a:ext cx="12047059" cy="751694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s-ES" sz="2800" b="1" kern="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rPr>
              <a:t>PREPÁRATE PARA TU MUDANZA:
Empieza a deshacerte de los objetos que no piensas llevarte, muebles rotos, ropa vieja, zapatos viejos que ya no necesitas.   
Se proporcionará un contenedor en el lugar para artículos a granel.</a:t>
            </a:r>
          </a:p>
          <a:p>
            <a:pPr>
              <a:lnSpc>
                <a:spcPct val="130000"/>
              </a:lnSpc>
              <a:spcAft>
                <a:spcPts val="1200"/>
              </a:spcAft>
            </a:pPr>
            <a:r>
              <a:rPr lang="es-ES" sz="2800" b="1" kern="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rPr>
              <a:t>
DÍA DE MUDANZA:  
Los residentes se comunican con los </a:t>
            </a:r>
            <a:r>
              <a:rPr lang="es-ES" sz="2800" b="1" kern="0" dirty="0" err="1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rPr>
              <a:t>mudanceros</a:t>
            </a:r>
            <a:r>
              <a:rPr lang="es-ES" sz="2800" b="1" kern="0" dirty="0">
                <a:solidFill>
                  <a:schemeClr val="tx2">
                    <a:lumMod val="50000"/>
                  </a:schemeClr>
                </a:solidFill>
                <a:latin typeface="Aptos" panose="020B0004020202020204" pitchFamily="34" charset="0"/>
              </a:rPr>
              <a:t>, objetos a granel para desechar, objetos frágiles, etc.
Apoya a los residentes con las últimas preguntas y la resolución de problemas. 
Lista de verificación de traslado completada.</a:t>
            </a:r>
            <a:endParaRPr lang="en-US" sz="2800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B010B226-F1A6-3596-195C-B46680670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5932" y="8121234"/>
            <a:ext cx="2132068" cy="1958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103F194-46E7-BCCC-75BE-D2A1C7B9F673}"/>
              </a:ext>
            </a:extLst>
          </p:cNvPr>
          <p:cNvSpPr/>
          <p:nvPr/>
        </p:nvSpPr>
        <p:spPr>
          <a:xfrm>
            <a:off x="26670" y="0"/>
            <a:ext cx="5753100" cy="10287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1B48072D-850A-32AE-FC92-DDEC0548D81A}"/>
              </a:ext>
            </a:extLst>
          </p:cNvPr>
          <p:cNvSpPr txBox="1"/>
          <p:nvPr/>
        </p:nvSpPr>
        <p:spPr>
          <a:xfrm>
            <a:off x="53340" y="267953"/>
            <a:ext cx="5699760" cy="5938421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r>
              <a:rPr lang="en-US" sz="60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FASE 2
MUDANZA</a:t>
            </a:r>
          </a:p>
        </p:txBody>
      </p:sp>
    </p:spTree>
    <p:extLst>
      <p:ext uri="{BB962C8B-B14F-4D97-AF65-F5344CB8AC3E}">
        <p14:creationId xmlns:p14="http://schemas.microsoft.com/office/powerpoint/2010/main" val="3320042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7CE8D-8FE3-160A-F44E-EB17C5D82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F34393A-3BF6-3908-CDA6-02A56A9EFC8C}"/>
              </a:ext>
            </a:extLst>
          </p:cNvPr>
          <p:cNvSpPr/>
          <p:nvPr/>
        </p:nvSpPr>
        <p:spPr>
          <a:xfrm>
            <a:off x="0" y="0"/>
            <a:ext cx="5675722" cy="10287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40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710501-EA5B-DA4D-6D89-494978758BFC}"/>
              </a:ext>
            </a:extLst>
          </p:cNvPr>
          <p:cNvSpPr txBox="1"/>
          <p:nvPr/>
        </p:nvSpPr>
        <p:spPr>
          <a:xfrm>
            <a:off x="132086" y="3213776"/>
            <a:ext cx="554363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>
                <a:solidFill>
                  <a:schemeClr val="bg1"/>
                </a:solidFill>
                <a:latin typeface="Arial Black" panose="020B0A04020102020204" pitchFamily="34" charset="0"/>
              </a:rPr>
              <a:t>LISTA DE VERIFICACIÓN DE MUDANZAS DE REUBICACIÓN</a:t>
            </a:r>
            <a:endParaRPr lang="en-US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Picture 4" descr="MIT Relocation">
            <a:extLst>
              <a:ext uri="{FF2B5EF4-FFF2-40B4-BE49-F238E27FC236}">
                <a16:creationId xmlns:a16="http://schemas.microsoft.com/office/drawing/2014/main" id="{CC168FC3-CBFB-6044-3F11-CF1F3700D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786" y="8380429"/>
            <a:ext cx="1904214" cy="178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B1DB57B-9B11-4870-F229-F239226DE6A4}"/>
              </a:ext>
            </a:extLst>
          </p:cNvPr>
          <p:cNvSpPr txBox="1"/>
          <p:nvPr/>
        </p:nvSpPr>
        <p:spPr>
          <a:xfrm>
            <a:off x="6230136" y="125840"/>
            <a:ext cx="11276814" cy="10279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US" sz="24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Lista de comprobación de mudanzas para la reubicación del MIT</a:t>
            </a:r>
            <a:b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Nombre de la propiedad: _______________________________________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Nombre del residente: _______________ Fecha de traslado: _________   Unidad #: _______   Unidad </a:t>
            </a:r>
            <a:r>
              <a:rPr lang="es-US" sz="18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temp</a:t>
            </a: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: _______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br>
              <a:rPr lang="en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OBJETOS DE VALOR Y BIENES MUEBLES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IMPORTANTE: Los residentes son responsables de asegurar y transportar personalmente los objetos de valor.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Elementos confirmados retirados por el residente.  Ejemplos a continuación, pero no limitado: Teléfonos ☐ móviles	      Portátiles Ordenadores ☐		 Sistemas ☐ de juego 	   Joyería ☐ 	    Otros medicamentos ☐:  _________________________________________________________________________________________________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RECONOCIMIENTO DE RESPONSABILIDAD DE RESIDENTE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Reconozco que: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He retirado o asegurado todos los objetos de valor y objetos personales sensibles.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Cualquier objeto no retirado podrá ser manipulado o trasladado como parte del proceso de renovación.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La dirección y los contratistas no se hacen responsables de la pérdida o daño a objetos de valor asegurados por mí, el residente.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Todos los aparatos electrónicos funcionan correctamente (televisores, ordenadores, equipos de juegos, etc.)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Firma</a:t>
            </a:r>
            <a:r>
              <a:rPr lang="en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de </a:t>
            </a:r>
            <a:r>
              <a:rPr lang="en-US" sz="18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residente</a:t>
            </a:r>
            <a:r>
              <a:rPr lang="en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: ______________________________________ 	 </a:t>
            </a:r>
            <a:r>
              <a:rPr lang="en-US" sz="1800" kern="100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Fecha</a:t>
            </a:r>
            <a:r>
              <a:rPr lang="en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:_________________________</a:t>
            </a: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VERIFICACIÓN DEL PROCESO DE MUDANZA – DEBE FIRMARSE UNA VEZ FINALIZADA LA MUDANZA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☐ Todas las pertenencias de los residentes fueron trasladadas a la unidad temporal; la unidad está completamente vacía de todos los objetos, basura, etc. No ☐ se dañó ni roció ningún objeto durante la mudanza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Si</a:t>
            </a:r>
            <a:r>
              <a:rPr lang="es-US" kern="100" dirty="0">
                <a:ea typeface="Aptos" panose="020B0004020202020204" pitchFamily="34" charset="0"/>
                <a:cs typeface="Times New Roman" panose="02020603050405020304" pitchFamily="18" charset="0"/>
              </a:rPr>
              <a:t> ☐</a:t>
            </a: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se produjeron daños, enumera a continuación: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DESPEDIDA FINAL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Firma del residente: ___________________________			        Fecha: __________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Nombre del representante de la propiedad: __________________________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Firma del representante de propiedades: _______________________ 	</a:t>
            </a:r>
            <a:r>
              <a:rPr lang="es-US" kern="100" dirty="0">
                <a:ea typeface="Aptos" panose="020B0004020202020204" pitchFamily="34" charset="0"/>
                <a:cs typeface="Times New Roman" panose="02020603050405020304" pitchFamily="18" charset="0"/>
              </a:rPr>
              <a:t>        </a:t>
            </a:r>
            <a:r>
              <a:rPr lang="es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Fecha: __________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895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D40E0-7DAE-B9E4-23C4-AA9C55B93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A76D41C-D06A-FB7F-17B3-ED468BBA6044}"/>
              </a:ext>
            </a:extLst>
          </p:cNvPr>
          <p:cNvSpPr/>
          <p:nvPr/>
        </p:nvSpPr>
        <p:spPr>
          <a:xfrm>
            <a:off x="0" y="0"/>
            <a:ext cx="5899858" cy="10287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26B6F33B-711C-1561-619C-2AF00FB618F9}"/>
              </a:ext>
            </a:extLst>
          </p:cNvPr>
          <p:cNvSpPr txBox="1"/>
          <p:nvPr/>
        </p:nvSpPr>
        <p:spPr>
          <a:xfrm>
            <a:off x="87711" y="2502264"/>
            <a:ext cx="5639885" cy="5282472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r>
              <a:rPr lang="es-ES" sz="5400" b="1" spc="37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MOVE CREW</a:t>
            </a: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r>
              <a:rPr lang="es-ES" sz="4400" b="1" spc="37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EQUIPO DE TRASLADO</a:t>
            </a:r>
            <a:r>
              <a:rPr lang="es-ES" sz="5400" b="1" spc="37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
</a:t>
            </a:r>
            <a:r>
              <a:rPr lang="es-ES" sz="4400" b="1" spc="37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¡</a:t>
            </a:r>
            <a:r>
              <a:rPr lang="es-ES" sz="4400" b="1" spc="370" dirty="0" err="1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Mudanceros</a:t>
            </a:r>
            <a:r>
              <a:rPr lang="es-ES" sz="4400" b="1" spc="37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en los que puedes confiar!</a:t>
            </a:r>
            <a:endParaRPr lang="en-US" sz="5400" b="1" cap="small" spc="370" dirty="0">
              <a:solidFill>
                <a:srgbClr val="FF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7648252-8A7E-845D-2CB0-342E2D52453D}"/>
              </a:ext>
            </a:extLst>
          </p:cNvPr>
          <p:cNvSpPr txBox="1">
            <a:spLocks/>
          </p:cNvSpPr>
          <p:nvPr/>
        </p:nvSpPr>
        <p:spPr>
          <a:xfrm>
            <a:off x="5329916" y="1958377"/>
            <a:ext cx="12782663" cy="751694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3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3200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ABD9CCB5-7A1E-3D17-7E22-7A22C2820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6396" y="8245987"/>
            <a:ext cx="2111604" cy="1927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4AC47D-9A74-1F71-C9C9-435841EE8C9A}"/>
              </a:ext>
            </a:extLst>
          </p:cNvPr>
          <p:cNvSpPr txBox="1"/>
          <p:nvPr/>
        </p:nvSpPr>
        <p:spPr>
          <a:xfrm>
            <a:off x="5899858" y="1019891"/>
            <a:ext cx="12125011" cy="7308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600" b="1" kern="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MOVE CREW</a:t>
            </a:r>
          </a:p>
          <a:p>
            <a:pPr algn="ctr">
              <a:lnSpc>
                <a:spcPct val="150000"/>
              </a:lnSpc>
            </a:pPr>
            <a:r>
              <a:rPr lang="en-US" sz="6600" b="1" kern="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EQUIPO DE TRASLADO</a:t>
            </a:r>
          </a:p>
          <a:p>
            <a:pPr algn="ctr">
              <a:lnSpc>
                <a:spcPct val="150000"/>
              </a:lnSpc>
            </a:pPr>
            <a:r>
              <a:rPr lang="es-ES" sz="3600" b="1" kern="0" dirty="0">
                <a:solidFill>
                  <a:schemeClr val="tx2">
                    <a:lumMod val="50000"/>
                  </a:schemeClr>
                </a:solidFill>
              </a:rPr>
              <a:t>Licenciado | Asegurado | Servicios profesionales de mudanzas</a:t>
            </a:r>
          </a:p>
          <a:p>
            <a:pPr algn="ctr">
              <a:lnSpc>
                <a:spcPct val="150000"/>
              </a:lnSpc>
            </a:pPr>
            <a:r>
              <a:rPr lang="en-US" sz="3600" b="1" kern="0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</a:rPr>
              <a:t>   </a:t>
            </a:r>
          </a:p>
          <a:p>
            <a:pPr marL="1143000" lvl="1" indent="-685800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es-ES" sz="3600" dirty="0">
                <a:ea typeface="Calibri" panose="020F0502020204030204" pitchFamily="34" charset="0"/>
                <a:cs typeface="Times New Roman" panose="02020603050405020304" pitchFamily="18" charset="0"/>
              </a:rPr>
              <a:t>Llegada puntual, empleados formados y corteses, y equipos profesionales de mudanza 
Comunicación clara antes y durante los traslados
Carga, transporte y configuración eficientes en el destino</a:t>
            </a:r>
            <a:endParaRPr lang="en-US" sz="24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3365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66EDC-18EF-BA31-DD89-BDE922498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DB4050B-5391-0DD0-6D1E-49F649640371}"/>
              </a:ext>
            </a:extLst>
          </p:cNvPr>
          <p:cNvSpPr/>
          <p:nvPr/>
        </p:nvSpPr>
        <p:spPr>
          <a:xfrm>
            <a:off x="0" y="0"/>
            <a:ext cx="5987569" cy="10287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F15FA0AB-0A92-5CAF-7938-CCE9A21285F3}"/>
              </a:ext>
            </a:extLst>
          </p:cNvPr>
          <p:cNvSpPr txBox="1"/>
          <p:nvPr/>
        </p:nvSpPr>
        <p:spPr>
          <a:xfrm>
            <a:off x="175421" y="1958377"/>
            <a:ext cx="5615779" cy="6246454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r>
              <a:rPr lang="es-ES" sz="5400" b="1" spc="37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EQUIPO DE TRASLADO
</a:t>
            </a:r>
            <a:r>
              <a:rPr lang="es-ES" sz="4000" b="1" spc="37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Lista de verificación de inventario y estado de traslado del cliente</a:t>
            </a:r>
            <a:endParaRPr lang="en-US" sz="5400" b="1" cap="small" spc="370" dirty="0">
              <a:solidFill>
                <a:srgbClr val="FF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423C529-3989-4B18-320E-48C6EF302FDE}"/>
              </a:ext>
            </a:extLst>
          </p:cNvPr>
          <p:cNvSpPr txBox="1">
            <a:spLocks/>
          </p:cNvSpPr>
          <p:nvPr/>
        </p:nvSpPr>
        <p:spPr>
          <a:xfrm>
            <a:off x="5329916" y="1958377"/>
            <a:ext cx="12782663" cy="751694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30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3200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F1938850-3565-F8C9-49CB-5A093C9F2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6396" y="8245987"/>
            <a:ext cx="2111604" cy="1927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07F60A-F81B-0EC9-7C2B-8E81C1CD2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61314"/>
            <a:ext cx="9181074" cy="10163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303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CDED4D3-8483-3F3B-75FA-7B61A0B07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B77B0A2-3E9A-EC33-7E58-EA11FF193632}"/>
              </a:ext>
            </a:extLst>
          </p:cNvPr>
          <p:cNvSpPr/>
          <p:nvPr/>
        </p:nvSpPr>
        <p:spPr>
          <a:xfrm>
            <a:off x="0" y="0"/>
            <a:ext cx="5924896" cy="102869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2AF466A4-3C6E-FCBA-F079-E87FE8B0867E}"/>
              </a:ext>
            </a:extLst>
          </p:cNvPr>
          <p:cNvSpPr txBox="1"/>
          <p:nvPr/>
        </p:nvSpPr>
        <p:spPr>
          <a:xfrm>
            <a:off x="11974483" y="-263493"/>
            <a:ext cx="5699760" cy="3529364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6F4AEFC-B04B-AAA6-86FA-1649F61AC209}"/>
              </a:ext>
            </a:extLst>
          </p:cNvPr>
          <p:cNvSpPr txBox="1">
            <a:spLocks/>
          </p:cNvSpPr>
          <p:nvPr/>
        </p:nvSpPr>
        <p:spPr>
          <a:xfrm>
            <a:off x="5671471" y="1109666"/>
            <a:ext cx="10857002" cy="80676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4800" b="1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51040E3A-6B9E-2B1F-6B5B-524975CCB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9835" y="8201320"/>
            <a:ext cx="2168165" cy="195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515885-3E90-5895-06DC-60BAFA8ADDC7}"/>
              </a:ext>
            </a:extLst>
          </p:cNvPr>
          <p:cNvSpPr txBox="1"/>
          <p:nvPr/>
        </p:nvSpPr>
        <p:spPr>
          <a:xfrm>
            <a:off x="161059" y="3265871"/>
            <a:ext cx="5602777" cy="3278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r>
              <a:rPr lang="es-ES" sz="6000" b="1" spc="370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FASE 3
APOYO DE ENTRADA</a:t>
            </a:r>
            <a:endParaRPr lang="en-US" sz="60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B867B3-EC9E-BF55-2FEE-9DD0CCC099D1}"/>
              </a:ext>
            </a:extLst>
          </p:cNvPr>
          <p:cNvSpPr txBox="1"/>
          <p:nvPr/>
        </p:nvSpPr>
        <p:spPr>
          <a:xfrm>
            <a:off x="6974837" y="2703106"/>
            <a:ext cx="924306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3600" dirty="0"/>
              <a:t>Damos la bienvenida a los residentes a sus unidades permanentes con un Aviso de Traslado a Casa.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s-ES" sz="36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ES" sz="3600" dirty="0"/>
              <a:t>Confirma las llaves, los servicios y la preparación de la unidad.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s-ES" sz="36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s-ES" sz="3600" dirty="0"/>
              <a:t>Haz un seguimiento tras la mudanza para resolver tus preocupaciones.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98848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F11DA10-DEB0-C19C-8730-3CA532BB9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AD62B6A-2535-2DB2-B0D7-5A90E8417E93}"/>
              </a:ext>
            </a:extLst>
          </p:cNvPr>
          <p:cNvSpPr/>
          <p:nvPr/>
        </p:nvSpPr>
        <p:spPr>
          <a:xfrm>
            <a:off x="3928" y="1"/>
            <a:ext cx="6004213" cy="102869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E8A69437-C14A-5215-E1D7-E8486E96DEE2}"/>
              </a:ext>
            </a:extLst>
          </p:cNvPr>
          <p:cNvSpPr txBox="1"/>
          <p:nvPr/>
        </p:nvSpPr>
        <p:spPr>
          <a:xfrm>
            <a:off x="11974483" y="-263493"/>
            <a:ext cx="5699760" cy="3529364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B4D9552-E965-9364-A4EC-C0F7E4F3AB5D}"/>
              </a:ext>
            </a:extLst>
          </p:cNvPr>
          <p:cNvSpPr txBox="1">
            <a:spLocks/>
          </p:cNvSpPr>
          <p:nvPr/>
        </p:nvSpPr>
        <p:spPr>
          <a:xfrm>
            <a:off x="5671471" y="1109666"/>
            <a:ext cx="10857002" cy="80676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4800" b="1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CA945D-DAB0-25AE-0A11-C10B04783936}"/>
              </a:ext>
            </a:extLst>
          </p:cNvPr>
          <p:cNvSpPr txBox="1"/>
          <p:nvPr/>
        </p:nvSpPr>
        <p:spPr>
          <a:xfrm>
            <a:off x="5904807" y="-134439"/>
            <a:ext cx="12139353" cy="4900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4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</a:pP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Font typeface="Symbol" pitchFamily="2" charset="2"/>
              <a:buChar char=""/>
            </a:pPr>
            <a:endParaRPr lang="en-US" sz="20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D9A12DD4-94B8-13F3-9A01-89228185D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0374" y="8712713"/>
            <a:ext cx="1799640" cy="153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B3387C-83FD-99A0-D4E7-86E1B4D96A23}"/>
              </a:ext>
            </a:extLst>
          </p:cNvPr>
          <p:cNvSpPr txBox="1"/>
          <p:nvPr/>
        </p:nvSpPr>
        <p:spPr>
          <a:xfrm>
            <a:off x="63038" y="2035487"/>
            <a:ext cx="574963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ES" sz="4800" dirty="0">
                <a:solidFill>
                  <a:schemeClr val="bg1"/>
                </a:solidFill>
                <a:latin typeface="Arial Black" panose="020B0A04020102020204" pitchFamily="34" charset="0"/>
              </a:rPr>
              <a:t>MAPA DE REMODELACIÓN DEL SITIO PARKSIDE COMMONS 
CAMPUS ESTE Y OESTE</a:t>
            </a:r>
            <a:endParaRPr lang="en-US" sz="48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CF9D77-2219-A568-BB42-BE41F0F10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6011" y="38360"/>
            <a:ext cx="12074003" cy="8674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864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30311EC-923F-4263-CB71-3C1F3B380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8D45A06-7DC5-9B81-7685-A2818A5A8973}"/>
              </a:ext>
            </a:extLst>
          </p:cNvPr>
          <p:cNvSpPr/>
          <p:nvPr/>
        </p:nvSpPr>
        <p:spPr>
          <a:xfrm>
            <a:off x="0" y="1"/>
            <a:ext cx="5924896" cy="102869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3AFE84AF-349E-8143-8078-965B27EDD30E}"/>
              </a:ext>
            </a:extLst>
          </p:cNvPr>
          <p:cNvSpPr txBox="1"/>
          <p:nvPr/>
        </p:nvSpPr>
        <p:spPr>
          <a:xfrm>
            <a:off x="11974483" y="-263493"/>
            <a:ext cx="5699760" cy="3529364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F4709B2-22C5-2CB3-BD94-F591861FE9F3}"/>
              </a:ext>
            </a:extLst>
          </p:cNvPr>
          <p:cNvSpPr txBox="1">
            <a:spLocks/>
          </p:cNvSpPr>
          <p:nvPr/>
        </p:nvSpPr>
        <p:spPr>
          <a:xfrm>
            <a:off x="5671471" y="1109666"/>
            <a:ext cx="10857002" cy="80676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4800" b="1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E418B346-33DE-C6D1-757C-FE237D828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5506" y="8221980"/>
            <a:ext cx="1932494" cy="180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334B6D-3545-9DA6-28B2-C93EE135471A}"/>
              </a:ext>
            </a:extLst>
          </p:cNvPr>
          <p:cNvSpPr txBox="1"/>
          <p:nvPr/>
        </p:nvSpPr>
        <p:spPr>
          <a:xfrm>
            <a:off x="105121" y="3399221"/>
            <a:ext cx="5714654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SECUENCIA DE CONSTRUCCIÓN</a:t>
            </a:r>
            <a:endParaRPr 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48B93C-0106-6044-FA89-FAEAB99CFA18}"/>
              </a:ext>
            </a:extLst>
          </p:cNvPr>
          <p:cNvSpPr txBox="1"/>
          <p:nvPr/>
        </p:nvSpPr>
        <p:spPr>
          <a:xfrm>
            <a:off x="6281362" y="855827"/>
            <a:ext cx="11176000" cy="8710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4000" dirty="0"/>
              <a:t>  </a:t>
            </a:r>
            <a:r>
              <a:rPr lang="es-ES" sz="4000" dirty="0"/>
              <a:t>Los residentes del Edificio 1809 se trasladan a la renovación 23 unidades dispersas.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s-ES" sz="40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" sz="4000" dirty="0"/>
              <a:t>  Se </a:t>
            </a:r>
            <a:r>
              <a:rPr lang="es-ES" sz="4000" dirty="0" err="1"/>
              <a:t>renova</a:t>
            </a:r>
            <a:r>
              <a:rPr lang="es-ES" sz="4000" dirty="0"/>
              <a:t> el edificio 1809.</a:t>
            </a:r>
          </a:p>
          <a:p>
            <a:endParaRPr lang="es-ES" sz="40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s-ES" sz="4000" dirty="0"/>
              <a:t>El edificio 1811 se traslada a continuación y entra temporalmente en 1809.  Luego los residentes volverán a casa.</a:t>
            </a:r>
          </a:p>
          <a:p>
            <a:endParaRPr lang="es-ES" sz="40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s-ES" sz="4000" dirty="0"/>
              <a:t>Los siguientes edificios pasan a unidades temporales y luego vuelven a casa.  </a:t>
            </a:r>
          </a:p>
          <a:p>
            <a:endParaRPr lang="es-ES" sz="4000" dirty="0"/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s-ES" sz="4000" dirty="0"/>
              <a:t>El orden de traslado de los edificios es el siguiente: 1901, 1903, 1813 y 1815.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26259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99AFAC-C12F-6023-F0EB-95990A603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E097EC-21DC-7E79-FDFE-4A3CD20A912B}"/>
              </a:ext>
            </a:extLst>
          </p:cNvPr>
          <p:cNvSpPr/>
          <p:nvPr/>
        </p:nvSpPr>
        <p:spPr>
          <a:xfrm>
            <a:off x="0" y="0"/>
            <a:ext cx="5924896" cy="102869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FCF47BA2-E4FB-9E88-C2D2-2ECD7C582115}"/>
              </a:ext>
            </a:extLst>
          </p:cNvPr>
          <p:cNvSpPr txBox="1"/>
          <p:nvPr/>
        </p:nvSpPr>
        <p:spPr>
          <a:xfrm>
            <a:off x="11974483" y="-286353"/>
            <a:ext cx="5699760" cy="3529364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51CBBAD-8DC0-B5FF-B27F-47B7BCB516C6}"/>
              </a:ext>
            </a:extLst>
          </p:cNvPr>
          <p:cNvSpPr txBox="1">
            <a:spLocks/>
          </p:cNvSpPr>
          <p:nvPr/>
        </p:nvSpPr>
        <p:spPr>
          <a:xfrm>
            <a:off x="5671471" y="1109666"/>
            <a:ext cx="10857002" cy="80676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4800" b="1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665F1DA1-C609-13CD-B725-2F9993B63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1493" y="8431109"/>
            <a:ext cx="1866507" cy="180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98F4AE-2A0B-9767-91B1-C19827E0874D}"/>
              </a:ext>
            </a:extLst>
          </p:cNvPr>
          <p:cNvSpPr txBox="1"/>
          <p:nvPr/>
        </p:nvSpPr>
        <p:spPr>
          <a:xfrm>
            <a:off x="0" y="1806887"/>
            <a:ext cx="5828954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ES" sz="5400" dirty="0">
                <a:solidFill>
                  <a:schemeClr val="bg1"/>
                </a:solidFill>
                <a:latin typeface="Arial Black" panose="020B0A04020102020204" pitchFamily="34" charset="0"/>
              </a:rPr>
              <a:t>PLAN DE REUBICACIÓN FOLLETO BILINGÜE PARA RESIDENTES</a:t>
            </a:r>
            <a:endParaRPr lang="en-US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CE70F0-A893-2C0E-EFDE-FC3F847F72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8406"/>
            <a:ext cx="10432473" cy="1019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710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91FC2F3-FC82-4F3A-2182-920BAA3E6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60BDA1A-EFB3-9E17-4A64-365861982EFE}"/>
              </a:ext>
            </a:extLst>
          </p:cNvPr>
          <p:cNvSpPr/>
          <p:nvPr/>
        </p:nvSpPr>
        <p:spPr>
          <a:xfrm>
            <a:off x="0" y="1"/>
            <a:ext cx="5749637" cy="102869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93FCE4F4-9F87-7B2A-340A-C1820E754F22}"/>
              </a:ext>
            </a:extLst>
          </p:cNvPr>
          <p:cNvSpPr txBox="1"/>
          <p:nvPr/>
        </p:nvSpPr>
        <p:spPr>
          <a:xfrm>
            <a:off x="11974483" y="-263493"/>
            <a:ext cx="5699760" cy="3529364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0BF6EE1-D237-EBDC-AB45-BF0BC8659876}"/>
              </a:ext>
            </a:extLst>
          </p:cNvPr>
          <p:cNvSpPr txBox="1">
            <a:spLocks/>
          </p:cNvSpPr>
          <p:nvPr/>
        </p:nvSpPr>
        <p:spPr>
          <a:xfrm>
            <a:off x="6140218" y="3155434"/>
            <a:ext cx="11087506" cy="80676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4800" b="1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0FCA6F06-82C8-51C3-CEC4-03BE7CAFE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56184" y="8854831"/>
            <a:ext cx="1585155" cy="1371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1D6557B-9657-846C-EA2D-23F8A3C0C95D}"/>
              </a:ext>
            </a:extLst>
          </p:cNvPr>
          <p:cNvSpPr txBox="1"/>
          <p:nvPr/>
        </p:nvSpPr>
        <p:spPr>
          <a:xfrm>
            <a:off x="102762" y="2957312"/>
            <a:ext cx="574963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n-US" sz="6000" dirty="0">
                <a:solidFill>
                  <a:schemeClr val="bg1"/>
                </a:solidFill>
                <a:latin typeface="Arial Black" panose="020B0A04020102020204" pitchFamily="34" charset="0"/>
              </a:rPr>
              <a:t>CON
SITIO WEB</a:t>
            </a:r>
            <a:endParaRPr lang="en-US" sz="36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7BF6EE45-1D00-44A3-8190-28D6EB68A878}"/>
              </a:ext>
            </a:extLst>
          </p:cNvPr>
          <p:cNvSpPr txBox="1"/>
          <p:nvPr/>
        </p:nvSpPr>
        <p:spPr>
          <a:xfrm>
            <a:off x="102762" y="5760183"/>
            <a:ext cx="5749637" cy="882894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defPPr>
              <a:defRPr lang="en-US"/>
            </a:defPPr>
            <a:lvl1pPr marL="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dirty="0"/>
              <a:t>🌐</a:t>
            </a:r>
            <a:r>
              <a:rPr lang="en-US" sz="4400" b="1" dirty="0">
                <a:solidFill>
                  <a:schemeClr val="bg1"/>
                </a:solidFill>
              </a:rPr>
              <a:t> </a:t>
            </a:r>
            <a:r>
              <a:rPr lang="en-US" sz="4400" b="1" u="sng" dirty="0">
                <a:solidFill>
                  <a:schemeClr val="bg1"/>
                </a:solidFill>
              </a:rPr>
              <a:t>www.mitrelo.</a:t>
            </a:r>
            <a:r>
              <a:rPr lang="en-US" sz="4400" dirty="0">
                <a:solidFill>
                  <a:schemeClr val="bg1"/>
                </a:solidFill>
              </a:rPr>
              <a:t> </a:t>
            </a:r>
            <a:r>
              <a:rPr lang="en-US" sz="3600" b="1" u="sng" dirty="0">
                <a:solidFill>
                  <a:schemeClr val="bg1"/>
                </a:solidFill>
              </a:rPr>
              <a:t>com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9304DCA-B039-68DD-6DE3-D68835799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399" y="273539"/>
            <a:ext cx="12045019" cy="858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1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2348F40-0916-9E5F-41D1-C67757B2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FF15D1B-1B15-1CE5-A15F-B7187FAD49D6}"/>
              </a:ext>
            </a:extLst>
          </p:cNvPr>
          <p:cNvSpPr/>
          <p:nvPr/>
        </p:nvSpPr>
        <p:spPr>
          <a:xfrm>
            <a:off x="0" y="-23152"/>
            <a:ext cx="5418181" cy="1031015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04B0A68-8D63-9F30-DA51-8F9DB54EC6F7}"/>
              </a:ext>
            </a:extLst>
          </p:cNvPr>
          <p:cNvSpPr txBox="1">
            <a:spLocks/>
          </p:cNvSpPr>
          <p:nvPr/>
        </p:nvSpPr>
        <p:spPr>
          <a:xfrm>
            <a:off x="5671471" y="1109666"/>
            <a:ext cx="10857002" cy="80676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4800" b="1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4187B40B-174B-A5A8-91D2-617C76B20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8472" y="8338457"/>
            <a:ext cx="1759527" cy="169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F64830-5A54-8762-A37A-11B16EA21C38}"/>
              </a:ext>
            </a:extLst>
          </p:cNvPr>
          <p:cNvSpPr txBox="1"/>
          <p:nvPr/>
        </p:nvSpPr>
        <p:spPr>
          <a:xfrm>
            <a:off x="5665937" y="188758"/>
            <a:ext cx="12622062" cy="984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es-ES" sz="2800" dirty="0"/>
              <a:t>La especialista en reubicación bilingüe (español) del MIT, Lesvia Castro, y nuestro especialista en reubicación en el lugar, Arnim Amador, están disponibles para ayudar a los residentes hispanohablantes a responder preguntas durante la renovación y el avance del proyecto.
Nuestro equipo está aquí para guiar a los residentes, ayudar con la gestión de la propiedad y/o cuestiones de construcción, responder cualquier pregunta y ayudar a que todas las mudanzas sean lo más fluidas y libres de estrés posible durante todo el proyecto. 
Estamos comprometidos con una comunicación clara y la eficiencia, desde el inicio hasta la finalización del proyecto de renovación de </a:t>
            </a:r>
            <a:r>
              <a:rPr lang="es-ES" sz="2800" dirty="0" err="1"/>
              <a:t>Parkside</a:t>
            </a:r>
            <a:r>
              <a:rPr lang="es-ES" sz="2800" dirty="0"/>
              <a:t> Commons. 
Puedes contactar con Reubicación en cualquier momento a través de lo siguiente:</a:t>
            </a: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s-ES" sz="2800" dirty="0"/>
              <a:t>Llamada/Mensaje: 📞 (866) 360-3515 | </a:t>
            </a: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s-ES" sz="2800" dirty="0"/>
              <a:t>Correo electrónico: ✉️ admin@mitrelo.com | </a:t>
            </a:r>
          </a:p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s-ES" sz="2800" dirty="0"/>
              <a:t>Internet🌐: www.mitrelo.com</a:t>
            </a:r>
            <a:endParaRPr lang="en-US" sz="2800" dirty="0"/>
          </a:p>
        </p:txBody>
      </p:sp>
      <p:pic>
        <p:nvPicPr>
          <p:cNvPr id="8" name="Picture 4" descr="MIT Relocation">
            <a:extLst>
              <a:ext uri="{FF2B5EF4-FFF2-40B4-BE49-F238E27FC236}">
                <a16:creationId xmlns:a16="http://schemas.microsoft.com/office/drawing/2014/main" id="{FCA24517-087A-3EFC-F73A-8C317E7F8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550" y="3377103"/>
            <a:ext cx="3327833" cy="332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2799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968356" y="1170205"/>
            <a:ext cx="10767060" cy="8186031"/>
          </a:xfrm>
          <a:prstGeom prst="roundRect">
            <a:avLst/>
          </a:prstGeom>
          <a:solidFill>
            <a:srgbClr val="FAFCF8"/>
          </a:solidFill>
          <a:ln w="15875">
            <a:solidFill>
              <a:srgbClr val="C6DA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5" name="Rectangle 4"/>
          <p:cNvSpPr/>
          <p:nvPr/>
        </p:nvSpPr>
        <p:spPr>
          <a:xfrm>
            <a:off x="6515100" y="754380"/>
            <a:ext cx="10767060" cy="164592"/>
          </a:xfrm>
          <a:prstGeom prst="rect">
            <a:avLst/>
          </a:prstGeom>
          <a:solidFill>
            <a:srgbClr val="AAC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6" name="TextBox 5"/>
          <p:cNvSpPr txBox="1"/>
          <p:nvPr/>
        </p:nvSpPr>
        <p:spPr>
          <a:xfrm>
            <a:off x="6983059" y="1421624"/>
            <a:ext cx="939872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225E41"/>
                </a:solidFill>
                <a:latin typeface="Arial"/>
              </a:rPr>
              <a:t>RESPONSABILIDAD DEL RESIDENTE – IMPORTANTE</a:t>
            </a:r>
            <a:endParaRPr sz="2800" b="1" dirty="0">
              <a:solidFill>
                <a:srgbClr val="225E41"/>
              </a:solidFill>
              <a:latin typeface="Arial"/>
            </a:endParaRPr>
          </a:p>
        </p:txBody>
      </p:sp>
      <p:sp>
        <p:nvSpPr>
          <p:cNvPr id="7" name="Oval 6"/>
          <p:cNvSpPr/>
          <p:nvPr/>
        </p:nvSpPr>
        <p:spPr>
          <a:xfrm>
            <a:off x="6475373" y="2208827"/>
            <a:ext cx="286702" cy="294800"/>
          </a:xfrm>
          <a:prstGeom prst="ellipse">
            <a:avLst/>
          </a:prstGeom>
          <a:solidFill>
            <a:srgbClr val="AAC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 dirty="0"/>
          </a:p>
        </p:txBody>
      </p:sp>
      <p:sp>
        <p:nvSpPr>
          <p:cNvPr id="8" name="TextBox 7"/>
          <p:cNvSpPr txBox="1"/>
          <p:nvPr/>
        </p:nvSpPr>
        <p:spPr>
          <a:xfrm>
            <a:off x="6983059" y="2159884"/>
            <a:ext cx="9299448" cy="1253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"/>
              </a:spcAft>
            </a:pPr>
            <a:r>
              <a:rPr lang="es-ES" sz="1845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CÁMARAS EXTERIORES</a:t>
            </a:r>
            <a:r>
              <a:rPr lang="es-ES" sz="1845" dirty="0">
                <a:solidFill>
                  <a:srgbClr val="2D2D2D"/>
                </a:solidFill>
                <a:latin typeface="Arial"/>
              </a:rPr>
              <a:t>
Todas las cámaras exteriores de Ring deben retirarse antes de reubicarse. Los residentes son responsables de retirar cámaras y cualquier hardware exterior no aprobado por la Administración de la Propiedad.</a:t>
            </a:r>
            <a:endParaRPr sz="1845" dirty="0">
              <a:solidFill>
                <a:srgbClr val="2D2D2D"/>
              </a:solidFill>
              <a:latin typeface="Arial"/>
            </a:endParaRPr>
          </a:p>
        </p:txBody>
      </p:sp>
      <p:sp>
        <p:nvSpPr>
          <p:cNvPr id="9" name="Oval 8"/>
          <p:cNvSpPr/>
          <p:nvPr/>
        </p:nvSpPr>
        <p:spPr>
          <a:xfrm>
            <a:off x="6478524" y="3447383"/>
            <a:ext cx="301752" cy="301752"/>
          </a:xfrm>
          <a:prstGeom prst="ellipse">
            <a:avLst/>
          </a:prstGeom>
          <a:solidFill>
            <a:srgbClr val="AAC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0" name="TextBox 9"/>
          <p:cNvSpPr txBox="1"/>
          <p:nvPr/>
        </p:nvSpPr>
        <p:spPr>
          <a:xfrm>
            <a:off x="6983059" y="3459331"/>
            <a:ext cx="9299448" cy="153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"/>
              </a:spcAft>
            </a:pPr>
            <a:r>
              <a:rPr lang="es-ES" sz="1845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CERRADURAS Y HERRAJES PARA PUERTAS</a:t>
            </a:r>
            <a:r>
              <a:rPr lang="es-ES" sz="1845" dirty="0">
                <a:solidFill>
                  <a:srgbClr val="2D2D2D"/>
                </a:solidFill>
                <a:latin typeface="Arial"/>
              </a:rPr>
              <a:t>
Los cerrojos y las cerraduras secundarias no se transferirán a las unidades renovadas. Por favor, quítalas y conservas si quieres conservarlas. Las esclusas secundarias pueden representar un riesgo de incendio y se consideran una infracción del contrato de arrendamiento.</a:t>
            </a:r>
            <a:endParaRPr sz="1845" dirty="0">
              <a:solidFill>
                <a:srgbClr val="2D2D2D"/>
              </a:solidFill>
              <a:latin typeface="Arial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475373" y="5141482"/>
            <a:ext cx="301752" cy="301752"/>
          </a:xfrm>
          <a:prstGeom prst="ellipse">
            <a:avLst/>
          </a:prstGeom>
          <a:solidFill>
            <a:srgbClr val="AAC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2" name="TextBox 11"/>
          <p:cNvSpPr txBox="1"/>
          <p:nvPr/>
        </p:nvSpPr>
        <p:spPr>
          <a:xfrm>
            <a:off x="6983059" y="5044570"/>
            <a:ext cx="9299448" cy="1253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"/>
              </a:spcAft>
            </a:pPr>
            <a:r>
              <a:rPr lang="es-ES" sz="1845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SIN MODIFICACIONES EN LAS PUERTAS</a:t>
            </a:r>
            <a:r>
              <a:rPr lang="es-ES" sz="1845" dirty="0">
                <a:solidFill>
                  <a:srgbClr val="2D2D2D"/>
                </a:solidFill>
                <a:latin typeface="Arial"/>
              </a:rPr>
              <a:t>
Los residentes no pueden instalar cámaras, cerraduras, cerrojos u otros herrajes para puertas en unidades renovadas sin la aprobación previa de la Administración de la Propiedad.</a:t>
            </a:r>
            <a:endParaRPr sz="1845" dirty="0">
              <a:solidFill>
                <a:srgbClr val="2D2D2D"/>
              </a:solidFill>
              <a:latin typeface="Arial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515100" y="6386990"/>
            <a:ext cx="301752" cy="301752"/>
          </a:xfrm>
          <a:prstGeom prst="ellipse">
            <a:avLst/>
          </a:prstGeom>
          <a:solidFill>
            <a:srgbClr val="AAC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/>
          </a:p>
        </p:txBody>
      </p:sp>
      <p:sp>
        <p:nvSpPr>
          <p:cNvPr id="14" name="TextBox 13"/>
          <p:cNvSpPr txBox="1"/>
          <p:nvPr/>
        </p:nvSpPr>
        <p:spPr>
          <a:xfrm>
            <a:off x="6983059" y="6298247"/>
            <a:ext cx="9299448" cy="12536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"/>
              </a:spcAft>
            </a:pPr>
            <a:r>
              <a:rPr lang="es-ES" sz="1845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UNIDADES DE AIRE ACONDICIONADO</a:t>
            </a:r>
            <a:r>
              <a:rPr lang="es-ES" sz="1845" dirty="0">
                <a:solidFill>
                  <a:srgbClr val="2D2D2D"/>
                </a:solidFill>
                <a:latin typeface="Arial"/>
              </a:rPr>
              <a:t>
Las unidades de aire acondicionado existentes de propiedad de los residentes serán devueltas al residente y no se instalarán en la unidad renovada porque se proporcionará calefacción y refrigeración.</a:t>
            </a:r>
            <a:endParaRPr sz="1845" dirty="0">
              <a:solidFill>
                <a:srgbClr val="2D2D2D"/>
              </a:solidFill>
              <a:latin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494423" y="7720737"/>
            <a:ext cx="301752" cy="301752"/>
          </a:xfrm>
          <a:prstGeom prst="ellipse">
            <a:avLst/>
          </a:prstGeom>
          <a:solidFill>
            <a:srgbClr val="AAC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700" dirty="0"/>
          </a:p>
        </p:txBody>
      </p:sp>
      <p:sp>
        <p:nvSpPr>
          <p:cNvPr id="16" name="TextBox 15"/>
          <p:cNvSpPr txBox="1"/>
          <p:nvPr/>
        </p:nvSpPr>
        <p:spPr>
          <a:xfrm>
            <a:off x="6949731" y="7640472"/>
            <a:ext cx="9547950" cy="153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"/>
              </a:spcAft>
            </a:pPr>
            <a:r>
              <a:rPr lang="es-ES" sz="1845" b="1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OBJETOS PERSONALES</a:t>
            </a:r>
            <a:r>
              <a:rPr lang="es-ES" sz="1845" dirty="0">
                <a:solidFill>
                  <a:srgbClr val="2D2D2D"/>
                </a:solidFill>
                <a:latin typeface="Arial"/>
              </a:rPr>
              <a:t>
El residente debe conservar los objetos propiedad del residente, y es responsabilidad del residente retirarlos, conservarlos y/o almacenarlos antes de las obras de renovación. No serán instalados ni transferidos a la unidad renovada a menos que la Administración de la Propiedad los apruebe específicamente.</a:t>
            </a:r>
            <a:endParaRPr sz="1845" dirty="0">
              <a:solidFill>
                <a:srgbClr val="2D2D2D"/>
              </a:solidFill>
              <a:latin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B0865BB-7E52-4339-E48C-1DDD639DA179}"/>
              </a:ext>
            </a:extLst>
          </p:cNvPr>
          <p:cNvSpPr/>
          <p:nvPr/>
        </p:nvSpPr>
        <p:spPr>
          <a:xfrm>
            <a:off x="0" y="-2017"/>
            <a:ext cx="5924896" cy="102869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0C27B7-966F-6C9E-4293-32D42355ED5A}"/>
              </a:ext>
            </a:extLst>
          </p:cNvPr>
          <p:cNvSpPr txBox="1"/>
          <p:nvPr/>
        </p:nvSpPr>
        <p:spPr>
          <a:xfrm>
            <a:off x="178442" y="3430440"/>
            <a:ext cx="59248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</a:rPr>
              <a:t>GESTIÓN INMOBILIARIA
ACTUALIZACIONES IMPORTANTES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A448849-E044-3F23-1A43-3FE33242E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6BC32C3-F2EE-BBF4-E31E-24C40F7CB866}"/>
              </a:ext>
            </a:extLst>
          </p:cNvPr>
          <p:cNvSpPr/>
          <p:nvPr/>
        </p:nvSpPr>
        <p:spPr>
          <a:xfrm>
            <a:off x="-47972" y="0"/>
            <a:ext cx="5876926" cy="1028699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8BE73B95-6409-945F-FBD7-35EE508DE60A}"/>
              </a:ext>
            </a:extLst>
          </p:cNvPr>
          <p:cNvSpPr txBox="1"/>
          <p:nvPr/>
        </p:nvSpPr>
        <p:spPr>
          <a:xfrm>
            <a:off x="11974483" y="-263493"/>
            <a:ext cx="5699760" cy="3529364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F476265-6162-8CD1-8A56-40C86389D3DC}"/>
              </a:ext>
            </a:extLst>
          </p:cNvPr>
          <p:cNvSpPr txBox="1">
            <a:spLocks/>
          </p:cNvSpPr>
          <p:nvPr/>
        </p:nvSpPr>
        <p:spPr>
          <a:xfrm>
            <a:off x="5671471" y="1109666"/>
            <a:ext cx="10857002" cy="80676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4800" b="1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2B9407-8906-5A96-E7C7-1A5EF34E0F90}"/>
              </a:ext>
            </a:extLst>
          </p:cNvPr>
          <p:cNvSpPr txBox="1"/>
          <p:nvPr/>
        </p:nvSpPr>
        <p:spPr>
          <a:xfrm>
            <a:off x="6172546" y="257576"/>
            <a:ext cx="11795760" cy="4900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4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</a:pP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Font typeface="Symbol" pitchFamily="2" charset="2"/>
              <a:buChar char=""/>
            </a:pPr>
            <a:endParaRPr lang="en-US" sz="20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EBD31525-5BED-4DC1-C0D0-C8EB75940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6341" y="8273590"/>
            <a:ext cx="1851659" cy="180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1F50C7-BD13-8266-2856-2ABB7477B8B9}"/>
              </a:ext>
            </a:extLst>
          </p:cNvPr>
          <p:cNvSpPr txBox="1"/>
          <p:nvPr/>
        </p:nvSpPr>
        <p:spPr>
          <a:xfrm>
            <a:off x="0" y="3479477"/>
            <a:ext cx="5749637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48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n-US" sz="6000" dirty="0">
                <a:solidFill>
                  <a:schemeClr val="bg1"/>
                </a:solidFill>
                <a:latin typeface="Arial Black" panose="020B0A04020102020204" pitchFamily="34" charset="0"/>
              </a:rPr>
              <a:t>BFC </a:t>
            </a:r>
            <a:r>
              <a:rPr lang="en-US" sz="4800" dirty="0">
                <a:solidFill>
                  <a:schemeClr val="bg1"/>
                </a:solidFill>
                <a:latin typeface="Arial Black" panose="020B0A04020102020204" pitchFamily="34" charset="0"/>
              </a:rPr>
              <a:t>CONSTRUCCIÓN</a:t>
            </a:r>
            <a:endParaRPr lang="en-US" sz="3200" dirty="0">
              <a:solidFill>
                <a:srgbClr val="990033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9EED0-3BA1-C230-ABDA-A57DC750BED5}"/>
              </a:ext>
            </a:extLst>
          </p:cNvPr>
          <p:cNvSpPr txBox="1"/>
          <p:nvPr/>
        </p:nvSpPr>
        <p:spPr>
          <a:xfrm>
            <a:off x="5828954" y="771819"/>
            <a:ext cx="11973272" cy="877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6000" b="1" dirty="0"/>
              <a:t>CALENDARIO DE CONSTRUCCIÓN </a:t>
            </a:r>
            <a:r>
              <a:rPr lang="es-ES" sz="6000" b="1" dirty="0" err="1"/>
              <a:t>CONSTRUCCIÓN</a:t>
            </a:r>
            <a:r>
              <a:rPr lang="es-ES" sz="6000" b="1" dirty="0"/>
              <a:t> DE TIEMPO/PLANO</a:t>
            </a:r>
            <a:br>
              <a:rPr lang="es-ES" sz="6000" b="1" dirty="0"/>
            </a:br>
            <a:r>
              <a:rPr lang="es-ES" sz="4800" b="1" dirty="0"/>
              <a:t>RENOVACIONES DE PARKSIDE COMMONS</a:t>
            </a:r>
            <a:r>
              <a:rPr lang="es-ES" sz="6000" b="1" dirty="0"/>
              <a:t>
10/26/26 – 11/5/27</a:t>
            </a:r>
          </a:p>
          <a:p>
            <a:pPr algn="ctr"/>
            <a:r>
              <a:rPr lang="es-ES" sz="6000" b="1" dirty="0"/>
              <a:t>
</a:t>
            </a:r>
            <a:r>
              <a:rPr lang="es-ES" sz="4400" b="1" dirty="0"/>
              <a:t>Edificio 1809 26/10/26 – 25/12/26</a:t>
            </a:r>
          </a:p>
          <a:p>
            <a:pPr algn="ctr"/>
            <a:r>
              <a:rPr lang="es-ES" sz="4400" b="1" dirty="0"/>
              <a:t>Edificio 1811 28/12/26 – 26/2/27
Edificio 1901 01/03/27 – 30/04/27</a:t>
            </a:r>
          </a:p>
          <a:p>
            <a:pPr algn="ctr"/>
            <a:r>
              <a:rPr lang="es-ES" sz="4400" b="1" dirty="0"/>
              <a:t>Edificio 1903 3/5/27 – 2/7/27
Edificio 1813 5/7/27 – 3/9/27 </a:t>
            </a:r>
          </a:p>
          <a:p>
            <a:r>
              <a:rPr lang="es-ES" sz="4400" b="1" dirty="0"/>
              <a:t>		     Edificio 1815 6/9/27 – 5/11/27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740868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59DC7A3-EA00-AAEC-34F8-D8EA6FD67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D264AA3-5AEA-386C-EF6E-DF4CEB724E0E}"/>
              </a:ext>
            </a:extLst>
          </p:cNvPr>
          <p:cNvSpPr/>
          <p:nvPr/>
        </p:nvSpPr>
        <p:spPr>
          <a:xfrm>
            <a:off x="0" y="0"/>
            <a:ext cx="5935633" cy="10287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671AA514-76B9-7168-923E-22DBE51A864E}"/>
              </a:ext>
            </a:extLst>
          </p:cNvPr>
          <p:cNvSpPr txBox="1"/>
          <p:nvPr/>
        </p:nvSpPr>
        <p:spPr>
          <a:xfrm>
            <a:off x="11974483" y="-263493"/>
            <a:ext cx="5699760" cy="3529364"/>
          </a:xfrm>
          <a:prstGeom prst="rect">
            <a:avLst/>
          </a:prstGeom>
          <a:noFill/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marL="12700" marR="5080" indent="117475">
              <a:lnSpc>
                <a:spcPct val="116599"/>
              </a:lnSpc>
              <a:spcBef>
                <a:spcPts val="100"/>
              </a:spcBef>
            </a:pPr>
            <a:endParaRPr lang="en-US" sz="6600" b="1" spc="370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14E9998-F531-2654-34EE-323CCE896D21}"/>
              </a:ext>
            </a:extLst>
          </p:cNvPr>
          <p:cNvSpPr txBox="1">
            <a:spLocks/>
          </p:cNvSpPr>
          <p:nvPr/>
        </p:nvSpPr>
        <p:spPr>
          <a:xfrm>
            <a:off x="5671471" y="1109666"/>
            <a:ext cx="10857002" cy="8067667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4800" b="1" kern="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EE2470-66BA-642E-386C-A7B12D8EAA6E}"/>
              </a:ext>
            </a:extLst>
          </p:cNvPr>
          <p:cNvSpPr txBox="1"/>
          <p:nvPr/>
        </p:nvSpPr>
        <p:spPr>
          <a:xfrm>
            <a:off x="6276737" y="354406"/>
            <a:ext cx="11258331" cy="4846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72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Preguntas</a:t>
            </a:r>
            <a:r>
              <a:rPr lang="en-US" sz="7200" b="1" dirty="0">
                <a:ea typeface="Calibri" panose="020F0502020204030204" pitchFamily="34" charset="0"/>
                <a:cs typeface="Times New Roman" panose="02020603050405020304" pitchFamily="18" charset="0"/>
              </a:rPr>
              <a:t> y </a:t>
            </a:r>
            <a:r>
              <a:rPr lang="en-US" sz="72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respuestas</a:t>
            </a:r>
            <a:endParaRPr lang="en-US" sz="72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</a:pPr>
            <a:endParaRPr lang="en-US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15000"/>
              </a:lnSpc>
              <a:buFont typeface="Symbol" pitchFamily="2" charset="2"/>
              <a:buChar char=""/>
            </a:pPr>
            <a:endParaRPr lang="en-US" sz="20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20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4" descr="MIT Relocation">
            <a:extLst>
              <a:ext uri="{FF2B5EF4-FFF2-40B4-BE49-F238E27FC236}">
                <a16:creationId xmlns:a16="http://schemas.microsoft.com/office/drawing/2014/main" id="{68EF82A6-E4D1-5290-6AB4-347D115A7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6341" y="8273590"/>
            <a:ext cx="1851659" cy="180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78C76B-10A0-85DD-2630-A65637969E5A}"/>
              </a:ext>
            </a:extLst>
          </p:cNvPr>
          <p:cNvSpPr txBox="1"/>
          <p:nvPr/>
        </p:nvSpPr>
        <p:spPr>
          <a:xfrm>
            <a:off x="92997" y="3066007"/>
            <a:ext cx="574963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dirty="0">
                <a:solidFill>
                  <a:schemeClr val="bg1"/>
                </a:solidFill>
                <a:latin typeface="Arial Black" panose="020B0A04020102020204" pitchFamily="34" charset="0"/>
              </a:rPr>
              <a:t>PRESENTACIÓN SOBRE REUBICACIÓN DEL MIT PREGUNTAS Y RESPUESTAS</a:t>
            </a:r>
            <a:endParaRPr lang="en-US" sz="4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093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1B41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E4F3683B39F14F9A2AB9C27765D5E8" ma:contentTypeVersion="6" ma:contentTypeDescription="Create a new document." ma:contentTypeScope="" ma:versionID="c233aa7c5397a1e31c01a7bf5e27d0ee">
  <xsd:schema xmlns:xsd="http://www.w3.org/2001/XMLSchema" xmlns:xs="http://www.w3.org/2001/XMLSchema" xmlns:p="http://schemas.microsoft.com/office/2006/metadata/properties" xmlns:ns2="c3718a29-9e59-4286-a767-275b67c48738" xmlns:ns3="9ba26fb5-daa8-4d8c-be71-9c2d6cf0e78a" targetNamespace="http://schemas.microsoft.com/office/2006/metadata/properties" ma:root="true" ma:fieldsID="37dfd31fd9aba0f39ebfc7ca93ad9e77" ns2:_="" ns3:_="">
    <xsd:import namespace="c3718a29-9e59-4286-a767-275b67c48738"/>
    <xsd:import namespace="9ba26fb5-daa8-4d8c-be71-9c2d6cf0e7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718a29-9e59-4286-a767-275b67c487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a26fb5-daa8-4d8c-be71-9c2d6cf0e78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ba26fb5-daa8-4d8c-be71-9c2d6cf0e78a">
      <UserInfo>
        <DisplayName>Yasmin Cornelius</DisplayName>
        <AccountId>28</AccountId>
        <AccountType/>
      </UserInfo>
      <UserInfo>
        <DisplayName>Michael Prush</DisplayName>
        <AccountId>76</AccountId>
        <AccountType/>
      </UserInfo>
      <UserInfo>
        <DisplayName>Elli Himelstein</DisplayName>
        <AccountId>40</AccountId>
        <AccountType/>
      </UserInfo>
      <UserInfo>
        <DisplayName>Nick Papakostopoulos</DisplayName>
        <AccountId>77</AccountId>
        <AccountType/>
      </UserInfo>
      <UserInfo>
        <DisplayName>Ayanna Oliver-Taylor</DisplayName>
        <AccountId>12</AccountId>
        <AccountType/>
      </UserInfo>
      <UserInfo>
        <DisplayName>Thomas Herrera</DisplayName>
        <AccountId>100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E4E0109D-A5A3-48B4-A362-A5F8D820D2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4D3472-AF7C-4AD9-9866-CDD12B6BC3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718a29-9e59-4286-a767-275b67c48738"/>
    <ds:schemaRef ds:uri="9ba26fb5-daa8-4d8c-be71-9c2d6cf0e7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8E0CB75-B30C-46BD-B73E-59536FD2F474}">
  <ds:schemaRefs>
    <ds:schemaRef ds:uri="http://purl.org/dc/terms/"/>
    <ds:schemaRef ds:uri="http://schemas.microsoft.com/office/infopath/2007/PartnerControls"/>
    <ds:schemaRef ds:uri="http://purl.org/dc/elements/1.1/"/>
    <ds:schemaRef ds:uri="9ba26fb5-daa8-4d8c-be71-9c2d6cf0e78a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c3718a29-9e59-4286-a767-275b67c4873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12678</TotalTime>
  <Words>1822</Words>
  <Application>Microsoft Office PowerPoint</Application>
  <PresentationFormat>Custom</PresentationFormat>
  <Paragraphs>168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Aptos</vt:lpstr>
      <vt:lpstr>Arial</vt:lpstr>
      <vt:lpstr>Arial Black</vt:lpstr>
      <vt:lpstr>Calibri</vt:lpstr>
      <vt:lpstr>Calibri Light</vt:lpstr>
      <vt:lpstr>Garamond</vt:lpstr>
      <vt:lpstr>Segoe UI Emoji</vt:lpstr>
      <vt:lpstr>Symbol</vt:lpstr>
      <vt:lpstr>Times New Roman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Edenwald Resident Engagement Meeting</dc:title>
  <dc:creator>aminata sam</dc:creator>
  <cp:keywords>DAExUTr80_E,BAD6dIhwyos</cp:keywords>
  <cp:lastModifiedBy>Lesvia Castro</cp:lastModifiedBy>
  <cp:revision>226</cp:revision>
  <cp:lastPrinted>2022-02-03T18:30:32Z</cp:lastPrinted>
  <dcterms:created xsi:type="dcterms:W3CDTF">2021-12-21T12:32:51Z</dcterms:created>
  <dcterms:modified xsi:type="dcterms:W3CDTF">2026-08-26T13:33:50Z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2021-12-21T00:00:00Z</vt:filetime>
  </property>
  <property fmtid="{D5CDD505-2E9C-101B-9397-08002B2CF9AE}" pid="3" name="Creator">
    <vt:lpwstr>Canva</vt:lpwstr>
  </property>
  <property fmtid="{D5CDD505-2E9C-101B-9397-08002B2CF9AE}" pid="4" name="LastSaved">
    <vt:filetime>2021-12-21T00:00:00Z</vt:filetime>
  </property>
  <property fmtid="{D5CDD505-2E9C-101B-9397-08002B2CF9AE}" pid="5" name="ContentTypeId">
    <vt:lpwstr>0x0101004BE4F3683B39F14F9A2AB9C27765D5E8</vt:lpwstr>
  </property>
</Properties>
</file>