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 id="2147483674" r:id="rId5"/>
  </p:sldMasterIdLst>
  <p:notesMasterIdLst>
    <p:notesMasterId r:id="rId28"/>
  </p:notesMasterIdLst>
  <p:sldIdLst>
    <p:sldId id="257" r:id="rId6"/>
    <p:sldId id="261" r:id="rId7"/>
    <p:sldId id="367" r:id="rId8"/>
    <p:sldId id="356" r:id="rId9"/>
    <p:sldId id="351" r:id="rId10"/>
    <p:sldId id="352" r:id="rId11"/>
    <p:sldId id="383" r:id="rId12"/>
    <p:sldId id="386" r:id="rId13"/>
    <p:sldId id="364" r:id="rId14"/>
    <p:sldId id="317" r:id="rId15"/>
    <p:sldId id="388" r:id="rId16"/>
    <p:sldId id="361" r:id="rId17"/>
    <p:sldId id="393" r:id="rId18"/>
    <p:sldId id="371" r:id="rId19"/>
    <p:sldId id="381" r:id="rId20"/>
    <p:sldId id="370" r:id="rId21"/>
    <p:sldId id="373" r:id="rId22"/>
    <p:sldId id="378" r:id="rId23"/>
    <p:sldId id="358" r:id="rId24"/>
    <p:sldId id="256" r:id="rId25"/>
    <p:sldId id="390" r:id="rId26"/>
    <p:sldId id="392" r:id="rId27"/>
  </p:sldIdLst>
  <p:sldSz cx="18288000" cy="10287000"/>
  <p:notesSz cx="9240838" cy="69548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8340341-067C-F7AE-DD25-44C220FAA4D2}" name="Aminata Sam" initials="AS" userId="S::asam@lmdevpartners.com::8c61fc5b-0182-4019-b4e2-1f554981c455" providerId="AD"/>
  <p188:author id="{FC4FCA51-D1CC-A25D-EB21-C22C5F6BF200}" name="Desir, Wideleine" initials="DW" userId="S::Wideleine.Desir@nycha.nyc.gov::ff490338-95d9-45ce-85bf-9d0fa3bf9846" providerId="AD"/>
  <p188:author id="{997E7888-976B-EB98-1929-C19B5C284204}" name="heather.beck@nycha.nyc.gov" initials="he" userId="S::urn:spo:guest#heather.beck@nycha.nyc.gov::" providerId="AD"/>
  <p188:author id="{2DEB9BCB-C47D-EF6E-2000-AF4D78CFA539}" name="yakima.penaperez@nycha.nyc.gov" initials="ya" userId="S::urn:spo:guest#yakima.penaperez@nycha.nyc.gov::" providerId="AD"/>
  <p188:author id="{A77984E7-757B-16CF-DAF0-92F41B6D1864}" name="michael.parkinson@nycha.nyc.gov" initials="mi" userId="S::urn:spo:guest#michael.parkinson@nycha.nyc.gov::"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Lesvia Castro" initials="LC" lastIdx="1" clrIdx="0">
    <p:extLst>
      <p:ext uri="{19B8F6BF-5375-455C-9EA6-DF929625EA0E}">
        <p15:presenceInfo xmlns:p15="http://schemas.microsoft.com/office/powerpoint/2012/main" userId="0e155dca2d65a337"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0033"/>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57" autoAdjust="0"/>
    <p:restoredTop sz="95507" autoAdjust="0"/>
  </p:normalViewPr>
  <p:slideViewPr>
    <p:cSldViewPr snapToGrid="0">
      <p:cViewPr>
        <p:scale>
          <a:sx n="60" d="100"/>
          <a:sy n="60" d="100"/>
        </p:scale>
        <p:origin x="216" y="129"/>
      </p:cViewPr>
      <p:guideLst>
        <p:guide orient="horz" pos="2880"/>
        <p:guide pos="2160"/>
      </p:guideLst>
    </p:cSldViewPr>
  </p:slideViewPr>
  <p:notesTextViewPr>
    <p:cViewPr>
      <p:scale>
        <a:sx n="1" d="1"/>
        <a:sy n="1" d="1"/>
      </p:scale>
      <p:origin x="0" y="0"/>
    </p:cViewPr>
  </p:notesTextViewPr>
  <p:sorterViewPr>
    <p:cViewPr>
      <p:scale>
        <a:sx n="100" d="100"/>
        <a:sy n="100" d="100"/>
      </p:scale>
      <p:origin x="0" y="-1809"/>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microsoft.com/office/2018/10/relationships/authors" Target="author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presProps" Target="presProps.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04363" cy="348816"/>
          </a:xfrm>
          <a:prstGeom prst="rect">
            <a:avLst/>
          </a:prstGeom>
        </p:spPr>
        <p:txBody>
          <a:bodyPr vert="horz" lIns="51819" tIns="25910" rIns="51819" bIns="25910" rtlCol="0"/>
          <a:lstStyle>
            <a:lvl1pPr algn="l">
              <a:defRPr sz="700"/>
            </a:lvl1pPr>
          </a:lstStyle>
          <a:p>
            <a:endParaRPr lang="en-US"/>
          </a:p>
        </p:txBody>
      </p:sp>
      <p:sp>
        <p:nvSpPr>
          <p:cNvPr id="3" name="Date Placeholder 2"/>
          <p:cNvSpPr>
            <a:spLocks noGrp="1"/>
          </p:cNvSpPr>
          <p:nvPr>
            <p:ph type="dt" idx="1"/>
          </p:nvPr>
        </p:nvSpPr>
        <p:spPr>
          <a:xfrm>
            <a:off x="5234069" y="0"/>
            <a:ext cx="4004363" cy="348816"/>
          </a:xfrm>
          <a:prstGeom prst="rect">
            <a:avLst/>
          </a:prstGeom>
        </p:spPr>
        <p:txBody>
          <a:bodyPr vert="horz" lIns="51819" tIns="25910" rIns="51819" bIns="25910" rtlCol="0"/>
          <a:lstStyle>
            <a:lvl1pPr algn="r">
              <a:defRPr sz="700"/>
            </a:lvl1pPr>
          </a:lstStyle>
          <a:p>
            <a:fld id="{82CE7BCD-DE76-4895-9887-6718C3F0532A}" type="datetimeFigureOut">
              <a:rPr lang="en-US" smtClean="0"/>
              <a:pPr/>
              <a:t>8/26/2026</a:t>
            </a:fld>
            <a:endParaRPr lang="en-US"/>
          </a:p>
        </p:txBody>
      </p:sp>
      <p:sp>
        <p:nvSpPr>
          <p:cNvPr id="4" name="Slide Image Placeholder 3"/>
          <p:cNvSpPr>
            <a:spLocks noGrp="1" noRot="1" noChangeAspect="1"/>
          </p:cNvSpPr>
          <p:nvPr>
            <p:ph type="sldImg" idx="2"/>
          </p:nvPr>
        </p:nvSpPr>
        <p:spPr>
          <a:xfrm>
            <a:off x="2535238" y="869950"/>
            <a:ext cx="4170362" cy="2346325"/>
          </a:xfrm>
          <a:prstGeom prst="rect">
            <a:avLst/>
          </a:prstGeom>
          <a:noFill/>
          <a:ln w="12700">
            <a:solidFill>
              <a:prstClr val="black"/>
            </a:solidFill>
          </a:ln>
        </p:spPr>
        <p:txBody>
          <a:bodyPr vert="horz" lIns="51819" tIns="25910" rIns="51819" bIns="25910" rtlCol="0" anchor="ctr"/>
          <a:lstStyle/>
          <a:p>
            <a:endParaRPr lang="en-US"/>
          </a:p>
        </p:txBody>
      </p:sp>
      <p:sp>
        <p:nvSpPr>
          <p:cNvPr id="5" name="Notes Placeholder 4"/>
          <p:cNvSpPr>
            <a:spLocks noGrp="1"/>
          </p:cNvSpPr>
          <p:nvPr>
            <p:ph type="body" sz="quarter" idx="3"/>
          </p:nvPr>
        </p:nvSpPr>
        <p:spPr>
          <a:xfrm>
            <a:off x="924084" y="3347553"/>
            <a:ext cx="7392670" cy="2737930"/>
          </a:xfrm>
          <a:prstGeom prst="rect">
            <a:avLst/>
          </a:prstGeom>
        </p:spPr>
        <p:txBody>
          <a:bodyPr vert="horz" lIns="51819" tIns="25910" rIns="51819" bIns="2591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606023"/>
            <a:ext cx="4004363" cy="348815"/>
          </a:xfrm>
          <a:prstGeom prst="rect">
            <a:avLst/>
          </a:prstGeom>
        </p:spPr>
        <p:txBody>
          <a:bodyPr vert="horz" lIns="51819" tIns="25910" rIns="51819" bIns="25910" rtlCol="0" anchor="b"/>
          <a:lstStyle>
            <a:lvl1pPr algn="l">
              <a:defRPr sz="700"/>
            </a:lvl1pPr>
          </a:lstStyle>
          <a:p>
            <a:endParaRPr lang="en-US"/>
          </a:p>
        </p:txBody>
      </p:sp>
      <p:sp>
        <p:nvSpPr>
          <p:cNvPr id="7" name="Slide Number Placeholder 6"/>
          <p:cNvSpPr>
            <a:spLocks noGrp="1"/>
          </p:cNvSpPr>
          <p:nvPr>
            <p:ph type="sldNum" sz="quarter" idx="5"/>
          </p:nvPr>
        </p:nvSpPr>
        <p:spPr>
          <a:xfrm>
            <a:off x="5234069" y="6606023"/>
            <a:ext cx="4004363" cy="348815"/>
          </a:xfrm>
          <a:prstGeom prst="rect">
            <a:avLst/>
          </a:prstGeom>
        </p:spPr>
        <p:txBody>
          <a:bodyPr vert="horz" lIns="51819" tIns="25910" rIns="51819" bIns="25910" rtlCol="0" anchor="b"/>
          <a:lstStyle>
            <a:lvl1pPr algn="r">
              <a:defRPr sz="700"/>
            </a:lvl1pPr>
          </a:lstStyle>
          <a:p>
            <a:fld id="{CCD0B994-E84D-4E6E-95CB-9799BD1DEE51}" type="slidenum">
              <a:rPr lang="en-US" smtClean="0"/>
              <a:pPr/>
              <a:t>‹#›</a:t>
            </a:fld>
            <a:endParaRPr lang="en-US"/>
          </a:p>
        </p:txBody>
      </p:sp>
    </p:spTree>
    <p:extLst>
      <p:ext uri="{BB962C8B-B14F-4D97-AF65-F5344CB8AC3E}">
        <p14:creationId xmlns:p14="http://schemas.microsoft.com/office/powerpoint/2010/main" val="21448390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371600" y="3188970"/>
            <a:ext cx="15544800" cy="907941"/>
          </a:xfrm>
          <a:prstGeom prst="rect">
            <a:avLst/>
          </a:prstGeom>
        </p:spPr>
        <p:txBody>
          <a:bodyPr wrap="square" lIns="0" tIns="0" rIns="0" bIns="0">
            <a:spAutoFit/>
          </a:bodyPr>
          <a:lstStyle>
            <a:lvl1pPr>
              <a:defRPr>
                <a:latin typeface="Arial" panose="020B0604020202020204" pitchFamily="34" charset="0"/>
                <a:cs typeface="Arial" panose="020B0604020202020204" pitchFamily="34" charset="0"/>
              </a:defRPr>
            </a:lvl1pPr>
          </a:lstStyle>
          <a:p>
            <a:endParaRPr dirty="0"/>
          </a:p>
        </p:txBody>
      </p:sp>
      <p:sp>
        <p:nvSpPr>
          <p:cNvPr id="3" name="Holder 3"/>
          <p:cNvSpPr>
            <a:spLocks noGrp="1"/>
          </p:cNvSpPr>
          <p:nvPr>
            <p:ph type="subTitle" idx="4"/>
          </p:nvPr>
        </p:nvSpPr>
        <p:spPr>
          <a:xfrm>
            <a:off x="2743200" y="5760720"/>
            <a:ext cx="12801600" cy="257175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8/26/2026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5900" b="1" i="0">
                <a:solidFill>
                  <a:schemeClr val="bg1"/>
                </a:solidFill>
                <a:latin typeface="Arial" panose="020B0604020202020204" pitchFamily="34" charset="0"/>
                <a:cs typeface="Arial" panose="020B0604020202020204" pitchFamily="34" charset="0"/>
              </a:defRPr>
            </a:lvl1pPr>
          </a:lstStyle>
          <a:p>
            <a:endParaRPr dirty="0"/>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8/26/2026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5900" b="1" i="0">
                <a:solidFill>
                  <a:schemeClr val="bg1"/>
                </a:solidFill>
                <a:latin typeface="Arial" panose="020B0604020202020204" pitchFamily="34" charset="0"/>
                <a:cs typeface="Arial" panose="020B0604020202020204" pitchFamily="34" charset="0"/>
              </a:defRPr>
            </a:lvl1pPr>
          </a:lstStyle>
          <a:p>
            <a:endParaRPr dirty="0"/>
          </a:p>
        </p:txBody>
      </p:sp>
      <p:sp>
        <p:nvSpPr>
          <p:cNvPr id="3" name="Holder 3"/>
          <p:cNvSpPr>
            <a:spLocks noGrp="1"/>
          </p:cNvSpPr>
          <p:nvPr>
            <p:ph sz="half" idx="2"/>
          </p:nvPr>
        </p:nvSpPr>
        <p:spPr>
          <a:xfrm>
            <a:off x="914400" y="2366010"/>
            <a:ext cx="7955280" cy="678942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9418320" y="2366010"/>
            <a:ext cx="7955280" cy="678942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8/26/2026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8/26/2026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414897-6BA0-BC2B-BA7B-D56BE98ADC7C}"/>
              </a:ext>
            </a:extLst>
          </p:cNvPr>
          <p:cNvSpPr>
            <a:spLocks noGrp="1"/>
          </p:cNvSpPr>
          <p:nvPr>
            <p:ph type="ctrTitle"/>
          </p:nvPr>
        </p:nvSpPr>
        <p:spPr>
          <a:xfrm>
            <a:off x="2286000" y="1683545"/>
            <a:ext cx="13716000" cy="3581400"/>
          </a:xfrm>
        </p:spPr>
        <p:txBody>
          <a:bodyPr anchor="b"/>
          <a:lstStyle>
            <a:lvl1pPr algn="ctr">
              <a:defRPr sz="9000"/>
            </a:lvl1pPr>
          </a:lstStyle>
          <a:p>
            <a:r>
              <a:rPr lang="en-US"/>
              <a:t>Click to edit Master title style</a:t>
            </a:r>
          </a:p>
        </p:txBody>
      </p:sp>
      <p:sp>
        <p:nvSpPr>
          <p:cNvPr id="3" name="Subtitle 2">
            <a:extLst>
              <a:ext uri="{FF2B5EF4-FFF2-40B4-BE49-F238E27FC236}">
                <a16:creationId xmlns:a16="http://schemas.microsoft.com/office/drawing/2014/main" id="{70FC4C8F-FC34-0B09-E008-FF0AE2F95F8C}"/>
              </a:ext>
            </a:extLst>
          </p:cNvPr>
          <p:cNvSpPr>
            <a:spLocks noGrp="1"/>
          </p:cNvSpPr>
          <p:nvPr>
            <p:ph type="subTitle" idx="1"/>
          </p:nvPr>
        </p:nvSpPr>
        <p:spPr>
          <a:xfrm>
            <a:off x="2286000" y="5403057"/>
            <a:ext cx="13716000" cy="2483643"/>
          </a:xfrm>
        </p:spPr>
        <p:txBody>
          <a:bodyPr/>
          <a:lstStyle>
            <a:lvl1pPr marL="0" indent="0" algn="ctr">
              <a:buNone/>
              <a:defRPr sz="3600"/>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a:t>Click to edit Master subtitle style</a:t>
            </a:r>
          </a:p>
        </p:txBody>
      </p:sp>
      <p:sp>
        <p:nvSpPr>
          <p:cNvPr id="4" name="Date Placeholder 3">
            <a:extLst>
              <a:ext uri="{FF2B5EF4-FFF2-40B4-BE49-F238E27FC236}">
                <a16:creationId xmlns:a16="http://schemas.microsoft.com/office/drawing/2014/main" id="{464053BB-0CC3-64BC-1B62-EA47F07F7F41}"/>
              </a:ext>
            </a:extLst>
          </p:cNvPr>
          <p:cNvSpPr>
            <a:spLocks noGrp="1"/>
          </p:cNvSpPr>
          <p:nvPr>
            <p:ph type="dt" sz="half" idx="10"/>
          </p:nvPr>
        </p:nvSpPr>
        <p:spPr/>
        <p:txBody>
          <a:bodyPr/>
          <a:lstStyle/>
          <a:p>
            <a:fld id="{1D8BD707-D9CF-40AE-B4C6-C98DA3205C09}" type="datetimeFigureOut">
              <a:rPr lang="en-US" smtClean="0"/>
              <a:pPr/>
              <a:t>8/26/2026</a:t>
            </a:fld>
            <a:endParaRPr lang="en-US"/>
          </a:p>
        </p:txBody>
      </p:sp>
      <p:sp>
        <p:nvSpPr>
          <p:cNvPr id="5" name="Footer Placeholder 4">
            <a:extLst>
              <a:ext uri="{FF2B5EF4-FFF2-40B4-BE49-F238E27FC236}">
                <a16:creationId xmlns:a16="http://schemas.microsoft.com/office/drawing/2014/main" id="{32CA925E-CDFE-0870-EFA4-7A4C29EF9CE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C8AE60-A03B-9744-C4C7-E22D6BB99E21}"/>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3931574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36676F-A13A-98E9-E16E-376EF29A77E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87D238B-2BB7-5B77-BE96-8BA9878ABC3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B307480-2DB2-AFDF-1C54-BDE2C0C92F0A}"/>
              </a:ext>
            </a:extLst>
          </p:cNvPr>
          <p:cNvSpPr>
            <a:spLocks noGrp="1"/>
          </p:cNvSpPr>
          <p:nvPr>
            <p:ph type="dt" sz="half" idx="10"/>
          </p:nvPr>
        </p:nvSpPr>
        <p:spPr/>
        <p:txBody>
          <a:bodyPr/>
          <a:lstStyle/>
          <a:p>
            <a:fld id="{1D8BD707-D9CF-40AE-B4C6-C98DA3205C09}" type="datetimeFigureOut">
              <a:rPr lang="en-US" smtClean="0"/>
              <a:pPr/>
              <a:t>8/26/2026</a:t>
            </a:fld>
            <a:endParaRPr lang="en-US"/>
          </a:p>
        </p:txBody>
      </p:sp>
      <p:sp>
        <p:nvSpPr>
          <p:cNvPr id="5" name="Footer Placeholder 4">
            <a:extLst>
              <a:ext uri="{FF2B5EF4-FFF2-40B4-BE49-F238E27FC236}">
                <a16:creationId xmlns:a16="http://schemas.microsoft.com/office/drawing/2014/main" id="{C93A634A-B0E7-75ED-28CE-DB5B2BC6B87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6E47EE-C42F-B197-BAF3-C40C4C35CA0B}"/>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6823496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7E9362-7879-226F-9A5F-05834BDAF7AB}"/>
              </a:ext>
            </a:extLst>
          </p:cNvPr>
          <p:cNvSpPr>
            <a:spLocks noGrp="1"/>
          </p:cNvSpPr>
          <p:nvPr>
            <p:ph type="title"/>
          </p:nvPr>
        </p:nvSpPr>
        <p:spPr>
          <a:xfrm>
            <a:off x="1247775" y="2564608"/>
            <a:ext cx="15773400" cy="4279106"/>
          </a:xfrm>
        </p:spPr>
        <p:txBody>
          <a:bodyPr anchor="b"/>
          <a:lstStyle>
            <a:lvl1pPr>
              <a:defRPr sz="9000"/>
            </a:lvl1pPr>
          </a:lstStyle>
          <a:p>
            <a:r>
              <a:rPr lang="en-US"/>
              <a:t>Click to edit Master title style</a:t>
            </a:r>
          </a:p>
        </p:txBody>
      </p:sp>
      <p:sp>
        <p:nvSpPr>
          <p:cNvPr id="3" name="Text Placeholder 2">
            <a:extLst>
              <a:ext uri="{FF2B5EF4-FFF2-40B4-BE49-F238E27FC236}">
                <a16:creationId xmlns:a16="http://schemas.microsoft.com/office/drawing/2014/main" id="{E638A228-DF20-851E-A7C9-C378F4F6519B}"/>
              </a:ext>
            </a:extLst>
          </p:cNvPr>
          <p:cNvSpPr>
            <a:spLocks noGrp="1"/>
          </p:cNvSpPr>
          <p:nvPr>
            <p:ph type="body" idx="1"/>
          </p:nvPr>
        </p:nvSpPr>
        <p:spPr>
          <a:xfrm>
            <a:off x="1247775" y="6884195"/>
            <a:ext cx="15773400" cy="2250281"/>
          </a:xfrm>
        </p:spPr>
        <p:txBody>
          <a:bodyPr/>
          <a:lstStyle>
            <a:lvl1pPr marL="0" indent="0">
              <a:buNone/>
              <a:defRPr sz="3600">
                <a:solidFill>
                  <a:schemeClr val="tx1">
                    <a:tint val="75000"/>
                  </a:schemeClr>
                </a:solidFill>
              </a:defRPr>
            </a:lvl1pPr>
            <a:lvl2pPr marL="685800" indent="0">
              <a:buNone/>
              <a:defRPr sz="3000">
                <a:solidFill>
                  <a:schemeClr val="tx1">
                    <a:tint val="75000"/>
                  </a:schemeClr>
                </a:solidFill>
              </a:defRPr>
            </a:lvl2pPr>
            <a:lvl3pPr marL="1371600" indent="0">
              <a:buNone/>
              <a:defRPr sz="2700">
                <a:solidFill>
                  <a:schemeClr val="tx1">
                    <a:tint val="75000"/>
                  </a:schemeClr>
                </a:solidFill>
              </a:defRPr>
            </a:lvl3pPr>
            <a:lvl4pPr marL="2057400" indent="0">
              <a:buNone/>
              <a:defRPr sz="2400">
                <a:solidFill>
                  <a:schemeClr val="tx1">
                    <a:tint val="75000"/>
                  </a:schemeClr>
                </a:solidFill>
              </a:defRPr>
            </a:lvl4pPr>
            <a:lvl5pPr marL="2743200" indent="0">
              <a:buNone/>
              <a:defRPr sz="2400">
                <a:solidFill>
                  <a:schemeClr val="tx1">
                    <a:tint val="75000"/>
                  </a:schemeClr>
                </a:solidFill>
              </a:defRPr>
            </a:lvl5pPr>
            <a:lvl6pPr marL="3429000" indent="0">
              <a:buNone/>
              <a:defRPr sz="2400">
                <a:solidFill>
                  <a:schemeClr val="tx1">
                    <a:tint val="75000"/>
                  </a:schemeClr>
                </a:solidFill>
              </a:defRPr>
            </a:lvl6pPr>
            <a:lvl7pPr marL="4114800" indent="0">
              <a:buNone/>
              <a:defRPr sz="2400">
                <a:solidFill>
                  <a:schemeClr val="tx1">
                    <a:tint val="75000"/>
                  </a:schemeClr>
                </a:solidFill>
              </a:defRPr>
            </a:lvl7pPr>
            <a:lvl8pPr marL="4800600" indent="0">
              <a:buNone/>
              <a:defRPr sz="2400">
                <a:solidFill>
                  <a:schemeClr val="tx1">
                    <a:tint val="75000"/>
                  </a:schemeClr>
                </a:solidFill>
              </a:defRPr>
            </a:lvl8pPr>
            <a:lvl9pPr marL="5486400" indent="0">
              <a:buNone/>
              <a:defRPr sz="2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017FC4E-312E-A8A5-9207-3087F034CEE2}"/>
              </a:ext>
            </a:extLst>
          </p:cNvPr>
          <p:cNvSpPr>
            <a:spLocks noGrp="1"/>
          </p:cNvSpPr>
          <p:nvPr>
            <p:ph type="dt" sz="half" idx="10"/>
          </p:nvPr>
        </p:nvSpPr>
        <p:spPr/>
        <p:txBody>
          <a:bodyPr/>
          <a:lstStyle/>
          <a:p>
            <a:fld id="{1D8BD707-D9CF-40AE-B4C6-C98DA3205C09}" type="datetimeFigureOut">
              <a:rPr lang="en-US" smtClean="0"/>
              <a:pPr/>
              <a:t>8/26/2026</a:t>
            </a:fld>
            <a:endParaRPr lang="en-US"/>
          </a:p>
        </p:txBody>
      </p:sp>
      <p:sp>
        <p:nvSpPr>
          <p:cNvPr id="5" name="Footer Placeholder 4">
            <a:extLst>
              <a:ext uri="{FF2B5EF4-FFF2-40B4-BE49-F238E27FC236}">
                <a16:creationId xmlns:a16="http://schemas.microsoft.com/office/drawing/2014/main" id="{CFC2816F-2CEB-B72E-8B8D-C003FC99E9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9341B95-E792-94B5-FAA4-0A2382A430E5}"/>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0253321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59ADC-5C96-CABB-6C5F-6CFEB8394D8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A37C6A0-D475-6A33-7292-FA7034D9C7F0}"/>
              </a:ext>
            </a:extLst>
          </p:cNvPr>
          <p:cNvSpPr>
            <a:spLocks noGrp="1"/>
          </p:cNvSpPr>
          <p:nvPr>
            <p:ph sz="half" idx="1"/>
          </p:nvPr>
        </p:nvSpPr>
        <p:spPr>
          <a:xfrm>
            <a:off x="1257300" y="2738438"/>
            <a:ext cx="7772400" cy="65270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AFD8A00-F889-F79F-3D26-2B94066F991F}"/>
              </a:ext>
            </a:extLst>
          </p:cNvPr>
          <p:cNvSpPr>
            <a:spLocks noGrp="1"/>
          </p:cNvSpPr>
          <p:nvPr>
            <p:ph sz="half" idx="2"/>
          </p:nvPr>
        </p:nvSpPr>
        <p:spPr>
          <a:xfrm>
            <a:off x="9258300" y="2738438"/>
            <a:ext cx="7772400" cy="65270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DA70FA6-39AF-8AE6-E463-BDF8ECC5FB83}"/>
              </a:ext>
            </a:extLst>
          </p:cNvPr>
          <p:cNvSpPr>
            <a:spLocks noGrp="1"/>
          </p:cNvSpPr>
          <p:nvPr>
            <p:ph type="dt" sz="half" idx="10"/>
          </p:nvPr>
        </p:nvSpPr>
        <p:spPr/>
        <p:txBody>
          <a:bodyPr/>
          <a:lstStyle/>
          <a:p>
            <a:fld id="{1D8BD707-D9CF-40AE-B4C6-C98DA3205C09}" type="datetimeFigureOut">
              <a:rPr lang="en-US" smtClean="0"/>
              <a:pPr/>
              <a:t>8/26/2026</a:t>
            </a:fld>
            <a:endParaRPr lang="en-US"/>
          </a:p>
        </p:txBody>
      </p:sp>
      <p:sp>
        <p:nvSpPr>
          <p:cNvPr id="6" name="Footer Placeholder 5">
            <a:extLst>
              <a:ext uri="{FF2B5EF4-FFF2-40B4-BE49-F238E27FC236}">
                <a16:creationId xmlns:a16="http://schemas.microsoft.com/office/drawing/2014/main" id="{F30D6A08-12A3-CD3D-3711-100434442EF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1B7715C-358B-F463-1100-2CBD28DBA162}"/>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080027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9BEAAC-F7BF-40FF-2169-CAAE16E816FC}"/>
              </a:ext>
            </a:extLst>
          </p:cNvPr>
          <p:cNvSpPr>
            <a:spLocks noGrp="1"/>
          </p:cNvSpPr>
          <p:nvPr>
            <p:ph type="title"/>
          </p:nvPr>
        </p:nvSpPr>
        <p:spPr>
          <a:xfrm>
            <a:off x="1259682" y="547688"/>
            <a:ext cx="15773400" cy="1988345"/>
          </a:xfrm>
        </p:spPr>
        <p:txBody>
          <a:bodyPr/>
          <a:lstStyle/>
          <a:p>
            <a:r>
              <a:rPr lang="en-US"/>
              <a:t>Click to edit Master title style</a:t>
            </a:r>
          </a:p>
        </p:txBody>
      </p:sp>
      <p:sp>
        <p:nvSpPr>
          <p:cNvPr id="3" name="Text Placeholder 2">
            <a:extLst>
              <a:ext uri="{FF2B5EF4-FFF2-40B4-BE49-F238E27FC236}">
                <a16:creationId xmlns:a16="http://schemas.microsoft.com/office/drawing/2014/main" id="{3776CC67-96A9-0744-B5E0-C056BBCB51DE}"/>
              </a:ext>
            </a:extLst>
          </p:cNvPr>
          <p:cNvSpPr>
            <a:spLocks noGrp="1"/>
          </p:cNvSpPr>
          <p:nvPr>
            <p:ph type="body" idx="1"/>
          </p:nvPr>
        </p:nvSpPr>
        <p:spPr>
          <a:xfrm>
            <a:off x="1259683" y="2521745"/>
            <a:ext cx="7736681"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4" name="Content Placeholder 3">
            <a:extLst>
              <a:ext uri="{FF2B5EF4-FFF2-40B4-BE49-F238E27FC236}">
                <a16:creationId xmlns:a16="http://schemas.microsoft.com/office/drawing/2014/main" id="{A6A7F68E-6291-D785-787A-C23CD6C17FDF}"/>
              </a:ext>
            </a:extLst>
          </p:cNvPr>
          <p:cNvSpPr>
            <a:spLocks noGrp="1"/>
          </p:cNvSpPr>
          <p:nvPr>
            <p:ph sz="half" idx="2"/>
          </p:nvPr>
        </p:nvSpPr>
        <p:spPr>
          <a:xfrm>
            <a:off x="1259683" y="3757613"/>
            <a:ext cx="7736681"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0009DCC-1F00-0368-B5E3-23B96CE4EE75}"/>
              </a:ext>
            </a:extLst>
          </p:cNvPr>
          <p:cNvSpPr>
            <a:spLocks noGrp="1"/>
          </p:cNvSpPr>
          <p:nvPr>
            <p:ph type="body" sz="quarter" idx="3"/>
          </p:nvPr>
        </p:nvSpPr>
        <p:spPr>
          <a:xfrm>
            <a:off x="9258300" y="2521745"/>
            <a:ext cx="7774782"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6" name="Content Placeholder 5">
            <a:extLst>
              <a:ext uri="{FF2B5EF4-FFF2-40B4-BE49-F238E27FC236}">
                <a16:creationId xmlns:a16="http://schemas.microsoft.com/office/drawing/2014/main" id="{837ACC9B-4F89-FBF4-7171-D0B55988366B}"/>
              </a:ext>
            </a:extLst>
          </p:cNvPr>
          <p:cNvSpPr>
            <a:spLocks noGrp="1"/>
          </p:cNvSpPr>
          <p:nvPr>
            <p:ph sz="quarter" idx="4"/>
          </p:nvPr>
        </p:nvSpPr>
        <p:spPr>
          <a:xfrm>
            <a:off x="9258300" y="3757613"/>
            <a:ext cx="7774782"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207CC29-B3E2-FD63-88A0-155A74FAA3A3}"/>
              </a:ext>
            </a:extLst>
          </p:cNvPr>
          <p:cNvSpPr>
            <a:spLocks noGrp="1"/>
          </p:cNvSpPr>
          <p:nvPr>
            <p:ph type="dt" sz="half" idx="10"/>
          </p:nvPr>
        </p:nvSpPr>
        <p:spPr/>
        <p:txBody>
          <a:bodyPr/>
          <a:lstStyle/>
          <a:p>
            <a:fld id="{1D8BD707-D9CF-40AE-B4C6-C98DA3205C09}" type="datetimeFigureOut">
              <a:rPr lang="en-US" smtClean="0"/>
              <a:pPr/>
              <a:t>8/26/2026</a:t>
            </a:fld>
            <a:endParaRPr lang="en-US"/>
          </a:p>
        </p:txBody>
      </p:sp>
      <p:sp>
        <p:nvSpPr>
          <p:cNvPr id="8" name="Footer Placeholder 7">
            <a:extLst>
              <a:ext uri="{FF2B5EF4-FFF2-40B4-BE49-F238E27FC236}">
                <a16:creationId xmlns:a16="http://schemas.microsoft.com/office/drawing/2014/main" id="{16120A26-12A8-95AE-7574-806532851F5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92E2EB1-70C0-D6A4-DDFB-257F475310B3}"/>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1733188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0678E-7653-33E1-B861-18876F1D14A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4D91487-68F5-362E-4F4B-A679C48C2A4C}"/>
              </a:ext>
            </a:extLst>
          </p:cNvPr>
          <p:cNvSpPr>
            <a:spLocks noGrp="1"/>
          </p:cNvSpPr>
          <p:nvPr>
            <p:ph type="dt" sz="half" idx="10"/>
          </p:nvPr>
        </p:nvSpPr>
        <p:spPr/>
        <p:txBody>
          <a:bodyPr/>
          <a:lstStyle/>
          <a:p>
            <a:fld id="{1D8BD707-D9CF-40AE-B4C6-C98DA3205C09}" type="datetimeFigureOut">
              <a:rPr lang="en-US" smtClean="0"/>
              <a:pPr/>
              <a:t>8/26/2026</a:t>
            </a:fld>
            <a:endParaRPr lang="en-US"/>
          </a:p>
        </p:txBody>
      </p:sp>
      <p:sp>
        <p:nvSpPr>
          <p:cNvPr id="4" name="Footer Placeholder 3">
            <a:extLst>
              <a:ext uri="{FF2B5EF4-FFF2-40B4-BE49-F238E27FC236}">
                <a16:creationId xmlns:a16="http://schemas.microsoft.com/office/drawing/2014/main" id="{78295424-E059-3712-066D-52403AB043F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E7ED5C1-617C-9F99-BCAF-74840BAFAA31}"/>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6060816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A77A03E-7D63-C0E8-608C-CDE85A02588C}"/>
              </a:ext>
            </a:extLst>
          </p:cNvPr>
          <p:cNvSpPr>
            <a:spLocks noGrp="1"/>
          </p:cNvSpPr>
          <p:nvPr>
            <p:ph type="dt" sz="half" idx="10"/>
          </p:nvPr>
        </p:nvSpPr>
        <p:spPr/>
        <p:txBody>
          <a:bodyPr/>
          <a:lstStyle/>
          <a:p>
            <a:fld id="{1D8BD707-D9CF-40AE-B4C6-C98DA3205C09}" type="datetimeFigureOut">
              <a:rPr lang="en-US" smtClean="0"/>
              <a:pPr/>
              <a:t>8/26/2026</a:t>
            </a:fld>
            <a:endParaRPr lang="en-US"/>
          </a:p>
        </p:txBody>
      </p:sp>
      <p:sp>
        <p:nvSpPr>
          <p:cNvPr id="3" name="Footer Placeholder 2">
            <a:extLst>
              <a:ext uri="{FF2B5EF4-FFF2-40B4-BE49-F238E27FC236}">
                <a16:creationId xmlns:a16="http://schemas.microsoft.com/office/drawing/2014/main" id="{5662E0B3-12BA-4651-68E1-7912E945C6E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FEEB1E0-B4AC-796A-5E6D-EFDCFA153125}"/>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374394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7A54FB-AFAD-B9BF-46B8-D898ACBCA981}"/>
              </a:ext>
            </a:extLst>
          </p:cNvPr>
          <p:cNvSpPr>
            <a:spLocks noGrp="1"/>
          </p:cNvSpPr>
          <p:nvPr>
            <p:ph type="title"/>
          </p:nvPr>
        </p:nvSpPr>
        <p:spPr>
          <a:xfrm>
            <a:off x="1259683" y="685800"/>
            <a:ext cx="5898356" cy="2400300"/>
          </a:xfrm>
        </p:spPr>
        <p:txBody>
          <a:bodyPr anchor="b"/>
          <a:lstStyle>
            <a:lvl1pPr>
              <a:defRPr sz="4800"/>
            </a:lvl1pPr>
          </a:lstStyle>
          <a:p>
            <a:r>
              <a:rPr lang="en-US"/>
              <a:t>Click to edit Master title style</a:t>
            </a:r>
          </a:p>
        </p:txBody>
      </p:sp>
      <p:sp>
        <p:nvSpPr>
          <p:cNvPr id="3" name="Content Placeholder 2">
            <a:extLst>
              <a:ext uri="{FF2B5EF4-FFF2-40B4-BE49-F238E27FC236}">
                <a16:creationId xmlns:a16="http://schemas.microsoft.com/office/drawing/2014/main" id="{00EEF1E2-410D-F29B-1E86-F7E41F32DBCB}"/>
              </a:ext>
            </a:extLst>
          </p:cNvPr>
          <p:cNvSpPr>
            <a:spLocks noGrp="1"/>
          </p:cNvSpPr>
          <p:nvPr>
            <p:ph idx="1"/>
          </p:nvPr>
        </p:nvSpPr>
        <p:spPr>
          <a:xfrm>
            <a:off x="7774782" y="1481138"/>
            <a:ext cx="9258300" cy="7310438"/>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20F224F-3C15-93FF-9056-D65EA12CCE41}"/>
              </a:ext>
            </a:extLst>
          </p:cNvPr>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5" name="Date Placeholder 4">
            <a:extLst>
              <a:ext uri="{FF2B5EF4-FFF2-40B4-BE49-F238E27FC236}">
                <a16:creationId xmlns:a16="http://schemas.microsoft.com/office/drawing/2014/main" id="{B6E3C0EE-8485-8967-EA8A-D9516C0170B5}"/>
              </a:ext>
            </a:extLst>
          </p:cNvPr>
          <p:cNvSpPr>
            <a:spLocks noGrp="1"/>
          </p:cNvSpPr>
          <p:nvPr>
            <p:ph type="dt" sz="half" idx="10"/>
          </p:nvPr>
        </p:nvSpPr>
        <p:spPr/>
        <p:txBody>
          <a:bodyPr/>
          <a:lstStyle/>
          <a:p>
            <a:fld id="{1D8BD707-D9CF-40AE-B4C6-C98DA3205C09}" type="datetimeFigureOut">
              <a:rPr lang="en-US" smtClean="0"/>
              <a:pPr/>
              <a:t>8/26/2026</a:t>
            </a:fld>
            <a:endParaRPr lang="en-US"/>
          </a:p>
        </p:txBody>
      </p:sp>
      <p:sp>
        <p:nvSpPr>
          <p:cNvPr id="6" name="Footer Placeholder 5">
            <a:extLst>
              <a:ext uri="{FF2B5EF4-FFF2-40B4-BE49-F238E27FC236}">
                <a16:creationId xmlns:a16="http://schemas.microsoft.com/office/drawing/2014/main" id="{D96B5C28-DD99-A86E-B9F9-8C514498ECF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7220736-F21F-8931-5C53-7069A48D69D1}"/>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994634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30EF65-A37A-BFD6-97FF-5A64080AA3D2}"/>
              </a:ext>
            </a:extLst>
          </p:cNvPr>
          <p:cNvSpPr>
            <a:spLocks noGrp="1"/>
          </p:cNvSpPr>
          <p:nvPr>
            <p:ph type="title"/>
          </p:nvPr>
        </p:nvSpPr>
        <p:spPr>
          <a:xfrm>
            <a:off x="1259683" y="685800"/>
            <a:ext cx="5898356" cy="2400300"/>
          </a:xfrm>
        </p:spPr>
        <p:txBody>
          <a:bodyPr anchor="b"/>
          <a:lstStyle>
            <a:lvl1pPr>
              <a:defRPr sz="4800"/>
            </a:lvl1pPr>
          </a:lstStyle>
          <a:p>
            <a:r>
              <a:rPr lang="en-US"/>
              <a:t>Click to edit Master title style</a:t>
            </a:r>
          </a:p>
        </p:txBody>
      </p:sp>
      <p:sp>
        <p:nvSpPr>
          <p:cNvPr id="3" name="Picture Placeholder 2">
            <a:extLst>
              <a:ext uri="{FF2B5EF4-FFF2-40B4-BE49-F238E27FC236}">
                <a16:creationId xmlns:a16="http://schemas.microsoft.com/office/drawing/2014/main" id="{B832C925-420D-FA5E-02B0-D16B174306BC}"/>
              </a:ext>
            </a:extLst>
          </p:cNvPr>
          <p:cNvSpPr>
            <a:spLocks noGrp="1"/>
          </p:cNvSpPr>
          <p:nvPr>
            <p:ph type="pic" idx="1"/>
          </p:nvPr>
        </p:nvSpPr>
        <p:spPr>
          <a:xfrm>
            <a:off x="7774782" y="1481138"/>
            <a:ext cx="9258300" cy="7310438"/>
          </a:xfrm>
        </p:spPr>
        <p:txBody>
          <a:bodyPr/>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endParaRPr lang="en-US"/>
          </a:p>
        </p:txBody>
      </p:sp>
      <p:sp>
        <p:nvSpPr>
          <p:cNvPr id="4" name="Text Placeholder 3">
            <a:extLst>
              <a:ext uri="{FF2B5EF4-FFF2-40B4-BE49-F238E27FC236}">
                <a16:creationId xmlns:a16="http://schemas.microsoft.com/office/drawing/2014/main" id="{4CF7E4ED-E25B-6D81-F3BF-F9432C373758}"/>
              </a:ext>
            </a:extLst>
          </p:cNvPr>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5" name="Date Placeholder 4">
            <a:extLst>
              <a:ext uri="{FF2B5EF4-FFF2-40B4-BE49-F238E27FC236}">
                <a16:creationId xmlns:a16="http://schemas.microsoft.com/office/drawing/2014/main" id="{C2287170-88DE-D3AA-C95E-7D30393510F4}"/>
              </a:ext>
            </a:extLst>
          </p:cNvPr>
          <p:cNvSpPr>
            <a:spLocks noGrp="1"/>
          </p:cNvSpPr>
          <p:nvPr>
            <p:ph type="dt" sz="half" idx="10"/>
          </p:nvPr>
        </p:nvSpPr>
        <p:spPr/>
        <p:txBody>
          <a:bodyPr/>
          <a:lstStyle/>
          <a:p>
            <a:fld id="{1D8BD707-D9CF-40AE-B4C6-C98DA3205C09}" type="datetimeFigureOut">
              <a:rPr lang="en-US" smtClean="0"/>
              <a:pPr/>
              <a:t>8/26/2026</a:t>
            </a:fld>
            <a:endParaRPr lang="en-US"/>
          </a:p>
        </p:txBody>
      </p:sp>
      <p:sp>
        <p:nvSpPr>
          <p:cNvPr id="6" name="Footer Placeholder 5">
            <a:extLst>
              <a:ext uri="{FF2B5EF4-FFF2-40B4-BE49-F238E27FC236}">
                <a16:creationId xmlns:a16="http://schemas.microsoft.com/office/drawing/2014/main" id="{13BDCDFE-CB21-ACD6-9213-63FE9F69DA5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2644621-3CD2-FBE3-9A3C-217EAFE6C7B0}"/>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863515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9BAD6-287E-E27F-0A1B-A10125C473F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27DEC04-734A-1EA1-0AD7-5191C300CD1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16A801E-93DB-76F1-E356-E0B2064D2677}"/>
              </a:ext>
            </a:extLst>
          </p:cNvPr>
          <p:cNvSpPr>
            <a:spLocks noGrp="1"/>
          </p:cNvSpPr>
          <p:nvPr>
            <p:ph type="dt" sz="half" idx="10"/>
          </p:nvPr>
        </p:nvSpPr>
        <p:spPr/>
        <p:txBody>
          <a:bodyPr/>
          <a:lstStyle/>
          <a:p>
            <a:fld id="{1D8BD707-D9CF-40AE-B4C6-C98DA3205C09}" type="datetimeFigureOut">
              <a:rPr lang="en-US" smtClean="0"/>
              <a:pPr/>
              <a:t>8/26/2026</a:t>
            </a:fld>
            <a:endParaRPr lang="en-US"/>
          </a:p>
        </p:txBody>
      </p:sp>
      <p:sp>
        <p:nvSpPr>
          <p:cNvPr id="5" name="Footer Placeholder 4">
            <a:extLst>
              <a:ext uri="{FF2B5EF4-FFF2-40B4-BE49-F238E27FC236}">
                <a16:creationId xmlns:a16="http://schemas.microsoft.com/office/drawing/2014/main" id="{A13933BC-ED0F-45F6-BF9B-F2B6E546A9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30E3D6F-FB61-B941-4C7F-8ED0EFC86CFE}"/>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019440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A7C2FEB-FDFA-D72A-C9D5-FE695A8E7A41}"/>
              </a:ext>
            </a:extLst>
          </p:cNvPr>
          <p:cNvSpPr>
            <a:spLocks noGrp="1"/>
          </p:cNvSpPr>
          <p:nvPr>
            <p:ph type="title" orient="vert"/>
          </p:nvPr>
        </p:nvSpPr>
        <p:spPr>
          <a:xfrm>
            <a:off x="13087350" y="547688"/>
            <a:ext cx="3943350" cy="8717757"/>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5606069-DFDD-6EB7-725B-4284BDE046C2}"/>
              </a:ext>
            </a:extLst>
          </p:cNvPr>
          <p:cNvSpPr>
            <a:spLocks noGrp="1"/>
          </p:cNvSpPr>
          <p:nvPr>
            <p:ph type="body" orient="vert" idx="1"/>
          </p:nvPr>
        </p:nvSpPr>
        <p:spPr>
          <a:xfrm>
            <a:off x="1257300" y="547688"/>
            <a:ext cx="11601450" cy="871775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F6CF5A-1F4E-F8B3-2BC2-4E6F284255D2}"/>
              </a:ext>
            </a:extLst>
          </p:cNvPr>
          <p:cNvSpPr>
            <a:spLocks noGrp="1"/>
          </p:cNvSpPr>
          <p:nvPr>
            <p:ph type="dt" sz="half" idx="10"/>
          </p:nvPr>
        </p:nvSpPr>
        <p:spPr/>
        <p:txBody>
          <a:bodyPr/>
          <a:lstStyle/>
          <a:p>
            <a:fld id="{1D8BD707-D9CF-40AE-B4C6-C98DA3205C09}" type="datetimeFigureOut">
              <a:rPr lang="en-US" smtClean="0"/>
              <a:pPr/>
              <a:t>8/26/2026</a:t>
            </a:fld>
            <a:endParaRPr lang="en-US"/>
          </a:p>
        </p:txBody>
      </p:sp>
      <p:sp>
        <p:nvSpPr>
          <p:cNvPr id="5" name="Footer Placeholder 4">
            <a:extLst>
              <a:ext uri="{FF2B5EF4-FFF2-40B4-BE49-F238E27FC236}">
                <a16:creationId xmlns:a16="http://schemas.microsoft.com/office/drawing/2014/main" id="{E68C25E3-B8B9-1E07-5A86-40A1AEEB5C5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66A228C-2CA0-A7EC-E257-0FB8392B48C7}"/>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1126587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2.xml"/><Relationship Id="rId3" Type="http://schemas.openxmlformats.org/officeDocument/2006/relationships/slideLayout" Target="../slideLayouts/slideLayout7.xml"/><Relationship Id="rId7" Type="http://schemas.openxmlformats.org/officeDocument/2006/relationships/slideLayout" Target="../slideLayouts/slideLayout11.xml"/><Relationship Id="rId12" Type="http://schemas.openxmlformats.org/officeDocument/2006/relationships/theme" Target="../theme/theme2.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slideLayout" Target="../slideLayouts/slideLayout15.xml"/><Relationship Id="rId5" Type="http://schemas.openxmlformats.org/officeDocument/2006/relationships/slideLayout" Target="../slideLayouts/slideLayout9.xml"/><Relationship Id="rId10" Type="http://schemas.openxmlformats.org/officeDocument/2006/relationships/slideLayout" Target="../slideLayouts/slideLayout14.xml"/><Relationship Id="rId4" Type="http://schemas.openxmlformats.org/officeDocument/2006/relationships/slideLayout" Target="../slideLayouts/slideLayout8.xml"/><Relationship Id="rId9"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1052512" y="1185463"/>
            <a:ext cx="16182975" cy="0"/>
          </a:xfrm>
          <a:custGeom>
            <a:avLst/>
            <a:gdLst/>
            <a:ahLst/>
            <a:cxnLst/>
            <a:rect l="l" t="t" r="r" b="b"/>
            <a:pathLst>
              <a:path w="16182975">
                <a:moveTo>
                  <a:pt x="0" y="0"/>
                </a:moveTo>
                <a:lnTo>
                  <a:pt x="16182973" y="0"/>
                </a:lnTo>
              </a:path>
            </a:pathLst>
          </a:custGeom>
          <a:ln w="47624">
            <a:solidFill>
              <a:srgbClr val="001B41"/>
            </a:solidFill>
          </a:ln>
        </p:spPr>
        <p:txBody>
          <a:bodyPr wrap="square" lIns="0" tIns="0" rIns="0" bIns="0" rtlCol="0"/>
          <a:lstStyle/>
          <a:p>
            <a:endParaRPr/>
          </a:p>
        </p:txBody>
      </p:sp>
      <p:sp>
        <p:nvSpPr>
          <p:cNvPr id="2" name="Holder 2"/>
          <p:cNvSpPr>
            <a:spLocks noGrp="1"/>
          </p:cNvSpPr>
          <p:nvPr>
            <p:ph type="title"/>
          </p:nvPr>
        </p:nvSpPr>
        <p:spPr>
          <a:xfrm>
            <a:off x="5305828" y="4650159"/>
            <a:ext cx="7676343" cy="924560"/>
          </a:xfrm>
          <a:prstGeom prst="rect">
            <a:avLst/>
          </a:prstGeom>
        </p:spPr>
        <p:txBody>
          <a:bodyPr wrap="square" lIns="0" tIns="0" rIns="0" bIns="0">
            <a:spAutoFit/>
          </a:bodyPr>
          <a:lstStyle>
            <a:lvl1pPr>
              <a:defRPr sz="5900" b="1" i="0">
                <a:solidFill>
                  <a:schemeClr val="bg1"/>
                </a:solidFill>
                <a:latin typeface="Garamond"/>
                <a:cs typeface="Garamond"/>
              </a:defRPr>
            </a:lvl1pPr>
          </a:lstStyle>
          <a:p>
            <a:endParaRPr dirty="0"/>
          </a:p>
        </p:txBody>
      </p:sp>
      <p:sp>
        <p:nvSpPr>
          <p:cNvPr id="3" name="Holder 3"/>
          <p:cNvSpPr>
            <a:spLocks noGrp="1"/>
          </p:cNvSpPr>
          <p:nvPr>
            <p:ph type="body" idx="1"/>
          </p:nvPr>
        </p:nvSpPr>
        <p:spPr>
          <a:xfrm>
            <a:off x="633855" y="2314568"/>
            <a:ext cx="17020288" cy="6617970"/>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6217920" y="9566910"/>
            <a:ext cx="5852160" cy="51435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914400" y="9566910"/>
            <a:ext cx="4206240" cy="51435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pPr/>
              <a:t>8/26/2026</a:t>
            </a:fld>
            <a:endParaRPr lang="en-US"/>
          </a:p>
        </p:txBody>
      </p:sp>
      <p:sp>
        <p:nvSpPr>
          <p:cNvPr id="6" name="Holder 6"/>
          <p:cNvSpPr>
            <a:spLocks noGrp="1"/>
          </p:cNvSpPr>
          <p:nvPr>
            <p:ph type="sldNum" sz="quarter" idx="7"/>
          </p:nvPr>
        </p:nvSpPr>
        <p:spPr>
          <a:xfrm>
            <a:off x="13167361" y="9566910"/>
            <a:ext cx="4206240" cy="51435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pPr/>
              <a:t>‹#›</a:t>
            </a:fld>
            <a:endParaRPr/>
          </a:p>
        </p:txBody>
      </p:sp>
    </p:spTree>
  </p:cSld>
  <p:clrMap bg1="lt1" tx1="dk1" bg2="lt2" tx2="dk2" accent1="accent1" accent2="accent2" accent3="accent3" accent4="accent4" accent5="accent5" accent6="accent6" hlink="hlink" folHlink="folHlink"/>
  <p:sldLayoutIdLst>
    <p:sldLayoutId id="2147483673" r:id="rId1"/>
    <p:sldLayoutId id="2147483662" r:id="rId2"/>
    <p:sldLayoutId id="2147483663" r:id="rId3"/>
    <p:sldLayoutId id="2147483665" r:id="rId4"/>
  </p:sldLayoutIdLst>
  <p:txStyles>
    <p:titleStyle>
      <a:lvl1pPr>
        <a:defRPr>
          <a:latin typeface="Arial" panose="020B0604020202020204" pitchFamily="34" charset="0"/>
          <a:ea typeface="+mj-ea"/>
          <a:cs typeface="Arial" panose="020B0604020202020204" pitchFamily="34" charset="0"/>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7E234B-B7AA-BCA4-4876-252F10C2584D}"/>
              </a:ext>
            </a:extLst>
          </p:cNvPr>
          <p:cNvSpPr>
            <a:spLocks noGrp="1"/>
          </p:cNvSpPr>
          <p:nvPr>
            <p:ph type="title"/>
          </p:nvPr>
        </p:nvSpPr>
        <p:spPr>
          <a:xfrm>
            <a:off x="1257300" y="547688"/>
            <a:ext cx="15773400" cy="1988345"/>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722CF18-83A4-3397-703A-14B7CFA3FD45}"/>
              </a:ext>
            </a:extLst>
          </p:cNvPr>
          <p:cNvSpPr>
            <a:spLocks noGrp="1"/>
          </p:cNvSpPr>
          <p:nvPr>
            <p:ph type="body" idx="1"/>
          </p:nvPr>
        </p:nvSpPr>
        <p:spPr>
          <a:xfrm>
            <a:off x="1257300" y="2738438"/>
            <a:ext cx="15773400" cy="65270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764DD6E-C4B2-6747-84EC-86117B4DD5BC}"/>
              </a:ext>
            </a:extLst>
          </p:cNvPr>
          <p:cNvSpPr>
            <a:spLocks noGrp="1"/>
          </p:cNvSpPr>
          <p:nvPr>
            <p:ph type="dt" sz="half" idx="2"/>
          </p:nvPr>
        </p:nvSpPr>
        <p:spPr>
          <a:xfrm>
            <a:off x="1257300" y="9534526"/>
            <a:ext cx="4114800" cy="547688"/>
          </a:xfrm>
          <a:prstGeom prst="rect">
            <a:avLst/>
          </a:prstGeom>
        </p:spPr>
        <p:txBody>
          <a:bodyPr vert="horz" lIns="91440" tIns="45720" rIns="91440" bIns="45720" rtlCol="0" anchor="ctr"/>
          <a:lstStyle>
            <a:lvl1pPr algn="l">
              <a:defRPr sz="1800">
                <a:solidFill>
                  <a:schemeClr val="tx1">
                    <a:tint val="75000"/>
                  </a:schemeClr>
                </a:solidFill>
              </a:defRPr>
            </a:lvl1pPr>
          </a:lstStyle>
          <a:p>
            <a:fld id="{1D8BD707-D9CF-40AE-B4C6-C98DA3205C09}" type="datetimeFigureOut">
              <a:rPr lang="en-US" smtClean="0"/>
              <a:pPr/>
              <a:t>8/26/2026</a:t>
            </a:fld>
            <a:endParaRPr lang="en-US"/>
          </a:p>
        </p:txBody>
      </p:sp>
      <p:sp>
        <p:nvSpPr>
          <p:cNvPr id="5" name="Footer Placeholder 4">
            <a:extLst>
              <a:ext uri="{FF2B5EF4-FFF2-40B4-BE49-F238E27FC236}">
                <a16:creationId xmlns:a16="http://schemas.microsoft.com/office/drawing/2014/main" id="{2BB4524E-316B-B797-5CFF-8456968FBCA2}"/>
              </a:ext>
            </a:extLst>
          </p:cNvPr>
          <p:cNvSpPr>
            <a:spLocks noGrp="1"/>
          </p:cNvSpPr>
          <p:nvPr>
            <p:ph type="ftr" sz="quarter" idx="3"/>
          </p:nvPr>
        </p:nvSpPr>
        <p:spPr>
          <a:xfrm>
            <a:off x="6057900" y="9534526"/>
            <a:ext cx="6172200" cy="547688"/>
          </a:xfrm>
          <a:prstGeom prst="rect">
            <a:avLst/>
          </a:prstGeom>
        </p:spPr>
        <p:txBody>
          <a:bodyPr vert="horz" lIns="91440" tIns="45720" rIns="91440" bIns="45720" rtlCol="0" anchor="ctr"/>
          <a:lstStyle>
            <a:lvl1pPr algn="ctr">
              <a:defRPr sz="18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2D304F1-B06A-9473-F8A9-9D56C75253CA}"/>
              </a:ext>
            </a:extLst>
          </p:cNvPr>
          <p:cNvSpPr>
            <a:spLocks noGrp="1"/>
          </p:cNvSpPr>
          <p:nvPr>
            <p:ph type="sldNum" sz="quarter" idx="4"/>
          </p:nvPr>
        </p:nvSpPr>
        <p:spPr>
          <a:xfrm>
            <a:off x="12915900" y="9534526"/>
            <a:ext cx="4114800" cy="547688"/>
          </a:xfrm>
          <a:prstGeom prst="rect">
            <a:avLst/>
          </a:prstGeom>
        </p:spPr>
        <p:txBody>
          <a:bodyPr vert="horz" lIns="91440" tIns="45720" rIns="91440" bIns="45720" rtlCol="0" anchor="ctr"/>
          <a:lstStyle>
            <a:lvl1pPr algn="r">
              <a:defRPr sz="1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148152565"/>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3" Type="http://schemas.openxmlformats.org/officeDocument/2006/relationships/hyperlink" Target="mailto:lcastro@mitrelo.com" TargetMode="External"/><Relationship Id="rId2" Type="http://schemas.openxmlformats.org/officeDocument/2006/relationships/hyperlink" Target="mailto:csims@mitrelo.com" TargetMode="External"/><Relationship Id="rId1" Type="http://schemas.openxmlformats.org/officeDocument/2006/relationships/slideLayout" Target="../slideLayouts/slideLayout11.xml"/><Relationship Id="rId6" Type="http://schemas.openxmlformats.org/officeDocument/2006/relationships/image" Target="../media/image1.png"/><Relationship Id="rId5" Type="http://schemas.openxmlformats.org/officeDocument/2006/relationships/hyperlink" Target="http://www.mitrelo.com/" TargetMode="External"/><Relationship Id="rId4" Type="http://schemas.openxmlformats.org/officeDocument/2006/relationships/hyperlink" Target="mailto:aamador@mitrelo.com"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mitrelo.com/" TargetMode="Externa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hyperlink" Target="mailto:admin@mitrelo.com" TargetMode="External"/><Relationship Id="rId2" Type="http://schemas.openxmlformats.org/officeDocument/2006/relationships/image" Target="../media/image1.png"/><Relationship Id="rId1" Type="http://schemas.openxmlformats.org/officeDocument/2006/relationships/slideLayout" Target="../slideLayouts/slideLayout11.xml"/><Relationship Id="rId4" Type="http://schemas.openxmlformats.org/officeDocument/2006/relationships/hyperlink" Target="http://www.mitrelo.com/"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695FADD-FEEC-4CC5-8DC6-AED4EB2797A2}"/>
              </a:ext>
            </a:extLst>
          </p:cNvPr>
          <p:cNvSpPr/>
          <p:nvPr/>
        </p:nvSpPr>
        <p:spPr>
          <a:xfrm>
            <a:off x="0" y="0"/>
            <a:ext cx="9100941" cy="10287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6">
                  <a:lumMod val="60000"/>
                  <a:lumOff val="40000"/>
                </a:schemeClr>
              </a:solidFill>
              <a:highlight>
                <a:srgbClr val="000000"/>
              </a:highlight>
            </a:endParaRPr>
          </a:p>
        </p:txBody>
      </p:sp>
      <p:sp>
        <p:nvSpPr>
          <p:cNvPr id="5" name="object 5"/>
          <p:cNvSpPr txBox="1"/>
          <p:nvPr/>
        </p:nvSpPr>
        <p:spPr>
          <a:xfrm>
            <a:off x="429048" y="772560"/>
            <a:ext cx="8213970" cy="8741880"/>
          </a:xfrm>
          <a:prstGeom prst="rect">
            <a:avLst/>
          </a:prstGeom>
          <a:solidFill>
            <a:schemeClr val="accent6">
              <a:lumMod val="60000"/>
              <a:lumOff val="40000"/>
            </a:schemeClr>
          </a:solidFill>
        </p:spPr>
        <p:txBody>
          <a:bodyPr vert="horz" wrap="square" lIns="0" tIns="12700" rIns="0" bIns="0" rtlCol="0">
            <a:spAutoFit/>
          </a:bodyPr>
          <a:lstStyle/>
          <a:p>
            <a:pPr marL="12700" marR="5080" indent="117475" algn="ctr">
              <a:lnSpc>
                <a:spcPct val="116599"/>
              </a:lnSpc>
              <a:spcBef>
                <a:spcPts val="100"/>
              </a:spcBef>
            </a:pPr>
            <a:endParaRPr lang="en-US" sz="4800" b="1" spc="370" dirty="0">
              <a:solidFill>
                <a:schemeClr val="accent6">
                  <a:lumMod val="40000"/>
                  <a:lumOff val="60000"/>
                </a:schemeClr>
              </a:solidFill>
              <a:latin typeface="Arial Black" panose="020B0A04020102020204" pitchFamily="34" charset="0"/>
              <a:cs typeface="Arial" panose="020B0604020202020204" pitchFamily="34" charset="0"/>
            </a:endParaRPr>
          </a:p>
          <a:p>
            <a:pPr marL="12700" marR="5080" indent="117475" algn="ctr">
              <a:lnSpc>
                <a:spcPct val="116599"/>
              </a:lnSpc>
              <a:spcBef>
                <a:spcPts val="100"/>
              </a:spcBef>
            </a:pPr>
            <a:r>
              <a:rPr lang="en-US" sz="7200" b="1" spc="370" dirty="0">
                <a:solidFill>
                  <a:schemeClr val="bg1">
                    <a:lumMod val="95000"/>
                  </a:schemeClr>
                </a:solidFill>
                <a:latin typeface="Arial Black" panose="020B0A04020102020204" pitchFamily="34" charset="0"/>
                <a:cs typeface="Arial" panose="020B0604020202020204" pitchFamily="34" charset="0"/>
              </a:rPr>
              <a:t>PARKSIDE</a:t>
            </a:r>
            <a:r>
              <a:rPr lang="en-US" sz="5400" b="1" spc="370" dirty="0">
                <a:solidFill>
                  <a:schemeClr val="bg1">
                    <a:lumMod val="95000"/>
                  </a:schemeClr>
                </a:solidFill>
                <a:latin typeface="Arial Black" panose="020B0A04020102020204" pitchFamily="34" charset="0"/>
                <a:cs typeface="Arial" panose="020B0604020202020204" pitchFamily="34" charset="0"/>
              </a:rPr>
              <a:t> </a:t>
            </a:r>
          </a:p>
          <a:p>
            <a:pPr marL="12700" marR="5080" indent="117475" algn="ctr">
              <a:lnSpc>
                <a:spcPct val="116599"/>
              </a:lnSpc>
              <a:spcBef>
                <a:spcPts val="100"/>
              </a:spcBef>
            </a:pPr>
            <a:r>
              <a:rPr lang="en-US" sz="6000" b="1" spc="370" dirty="0">
                <a:solidFill>
                  <a:schemeClr val="bg1">
                    <a:lumMod val="95000"/>
                  </a:schemeClr>
                </a:solidFill>
                <a:latin typeface="Arial Black" panose="020B0A04020102020204" pitchFamily="34" charset="0"/>
                <a:cs typeface="Arial" panose="020B0604020202020204" pitchFamily="34" charset="0"/>
              </a:rPr>
              <a:t>COMMONS</a:t>
            </a:r>
            <a:r>
              <a:rPr lang="en-US" sz="4800" b="1" spc="370" dirty="0">
                <a:solidFill>
                  <a:schemeClr val="bg1">
                    <a:lumMod val="95000"/>
                  </a:schemeClr>
                </a:solidFill>
                <a:latin typeface="Arial Black" panose="020B0A04020102020204" pitchFamily="34" charset="0"/>
                <a:cs typeface="Arial" panose="020B0604020202020204" pitchFamily="34" charset="0"/>
              </a:rPr>
              <a:t> </a:t>
            </a:r>
          </a:p>
          <a:p>
            <a:pPr marL="12700" marR="5080" indent="117475" algn="ctr">
              <a:lnSpc>
                <a:spcPct val="116599"/>
              </a:lnSpc>
              <a:spcBef>
                <a:spcPts val="100"/>
              </a:spcBef>
            </a:pPr>
            <a:endParaRPr lang="en-US" sz="3200" b="1" spc="370" dirty="0">
              <a:solidFill>
                <a:schemeClr val="accent3">
                  <a:lumMod val="40000"/>
                  <a:lumOff val="60000"/>
                </a:schemeClr>
              </a:solidFill>
              <a:latin typeface="Arial Black" panose="020B0A04020102020204" pitchFamily="34" charset="0"/>
              <a:cs typeface="Arial" panose="020B0604020202020204" pitchFamily="34" charset="0"/>
            </a:endParaRPr>
          </a:p>
          <a:p>
            <a:pPr marL="12700" marR="5080" indent="117475" algn="ctr">
              <a:lnSpc>
                <a:spcPct val="116599"/>
              </a:lnSpc>
              <a:spcBef>
                <a:spcPts val="100"/>
              </a:spcBef>
            </a:pPr>
            <a:endParaRPr lang="en-US" sz="3200" b="1" spc="370" dirty="0">
              <a:solidFill>
                <a:schemeClr val="bg1">
                  <a:lumMod val="95000"/>
                </a:schemeClr>
              </a:solidFill>
              <a:latin typeface="Arial Black" panose="020B0A04020102020204" pitchFamily="34" charset="0"/>
              <a:cs typeface="Arial" panose="020B0604020202020204" pitchFamily="34" charset="0"/>
            </a:endParaRPr>
          </a:p>
          <a:p>
            <a:pPr marL="12700" marR="5080" indent="117475" algn="ctr">
              <a:lnSpc>
                <a:spcPct val="116599"/>
              </a:lnSpc>
              <a:spcBef>
                <a:spcPts val="100"/>
              </a:spcBef>
            </a:pPr>
            <a:endParaRPr lang="en-US" sz="3200" b="1" spc="370" dirty="0">
              <a:solidFill>
                <a:schemeClr val="bg1">
                  <a:lumMod val="95000"/>
                </a:schemeClr>
              </a:solidFill>
              <a:latin typeface="Arial Black" panose="020B0A04020102020204" pitchFamily="34" charset="0"/>
              <a:cs typeface="Arial" panose="020B0604020202020204" pitchFamily="34" charset="0"/>
            </a:endParaRPr>
          </a:p>
          <a:p>
            <a:pPr marL="12700" marR="5080" indent="117475" algn="ctr">
              <a:lnSpc>
                <a:spcPct val="116599"/>
              </a:lnSpc>
              <a:spcBef>
                <a:spcPts val="100"/>
              </a:spcBef>
            </a:pPr>
            <a:endParaRPr lang="en-US" sz="3200" b="1" spc="370" dirty="0">
              <a:solidFill>
                <a:schemeClr val="bg1">
                  <a:lumMod val="95000"/>
                </a:schemeClr>
              </a:solidFill>
              <a:latin typeface="Arial Black" panose="020B0A04020102020204" pitchFamily="34" charset="0"/>
              <a:cs typeface="Arial" panose="020B0604020202020204" pitchFamily="34" charset="0"/>
            </a:endParaRPr>
          </a:p>
          <a:p>
            <a:pPr marL="12700" marR="5080" indent="117475" algn="ctr">
              <a:lnSpc>
                <a:spcPct val="116599"/>
              </a:lnSpc>
              <a:spcBef>
                <a:spcPts val="100"/>
              </a:spcBef>
            </a:pPr>
            <a:endParaRPr lang="en-US" sz="4400" b="1" spc="370" dirty="0">
              <a:solidFill>
                <a:schemeClr val="bg1">
                  <a:lumMod val="95000"/>
                </a:schemeClr>
              </a:solidFill>
              <a:latin typeface="Arial Black" panose="020B0A04020102020204" pitchFamily="34" charset="0"/>
              <a:cs typeface="Arial" panose="020B0604020202020204" pitchFamily="34" charset="0"/>
            </a:endParaRPr>
          </a:p>
          <a:p>
            <a:pPr marL="12700" marR="5080" indent="117475" algn="ctr">
              <a:lnSpc>
                <a:spcPct val="116599"/>
              </a:lnSpc>
              <a:spcBef>
                <a:spcPts val="100"/>
              </a:spcBef>
            </a:pPr>
            <a:r>
              <a:rPr lang="en-US" sz="4000" b="1" spc="370" dirty="0">
                <a:solidFill>
                  <a:schemeClr val="bg1">
                    <a:lumMod val="95000"/>
                  </a:schemeClr>
                </a:solidFill>
                <a:latin typeface="Arial Black" panose="020B0A04020102020204" pitchFamily="34" charset="0"/>
                <a:cs typeface="Arial" panose="020B0604020202020204" pitchFamily="34" charset="0"/>
              </a:rPr>
              <a:t>RESIDENT MEETING RELOCATION PLAN</a:t>
            </a:r>
            <a:endParaRPr lang="en-US" sz="4000" b="1" spc="370" dirty="0">
              <a:solidFill>
                <a:schemeClr val="bg1">
                  <a:lumMod val="95000"/>
                </a:schemeClr>
              </a:solidFill>
              <a:latin typeface="Arial" panose="020B0604020202020204" pitchFamily="34" charset="0"/>
              <a:cs typeface="Arial" panose="020B0604020202020204" pitchFamily="34" charset="0"/>
            </a:endParaRPr>
          </a:p>
          <a:p>
            <a:pPr marL="25400" marR="5080" indent="-13335" algn="ctr">
              <a:lnSpc>
                <a:spcPct val="115599"/>
              </a:lnSpc>
              <a:spcBef>
                <a:spcPts val="95"/>
              </a:spcBef>
            </a:pPr>
            <a:r>
              <a:rPr lang="en-US" sz="2400" b="1" spc="80" dirty="0">
                <a:solidFill>
                  <a:schemeClr val="bg1">
                    <a:lumMod val="95000"/>
                  </a:schemeClr>
                </a:solidFill>
                <a:latin typeface="Arial Black" panose="020B0A04020102020204" pitchFamily="34" charset="0"/>
                <a:cs typeface="Arial" panose="020B0604020202020204" pitchFamily="34" charset="0"/>
              </a:rPr>
              <a:t> August 27, 2026</a:t>
            </a:r>
            <a:endParaRPr lang="en-US" sz="2400" dirty="0">
              <a:solidFill>
                <a:schemeClr val="bg1">
                  <a:lumMod val="95000"/>
                </a:schemeClr>
              </a:solidFill>
              <a:latin typeface="Arial Black" panose="020B0A04020102020204" pitchFamily="34" charset="0"/>
              <a:cs typeface="Arial" panose="020B0604020202020204" pitchFamily="34" charset="0"/>
            </a:endParaRPr>
          </a:p>
          <a:p>
            <a:pPr marL="12700" marR="5080" indent="117475" algn="ctr">
              <a:lnSpc>
                <a:spcPct val="116599"/>
              </a:lnSpc>
              <a:spcBef>
                <a:spcPts val="100"/>
              </a:spcBef>
            </a:pPr>
            <a:endParaRPr sz="2400" u="sng" dirty="0">
              <a:solidFill>
                <a:schemeClr val="bg1"/>
              </a:solidFill>
              <a:latin typeface="Arial" panose="020B0604020202020204" pitchFamily="34" charset="0"/>
              <a:cs typeface="Arial" panose="020B0604020202020204" pitchFamily="34" charset="0"/>
            </a:endParaRPr>
          </a:p>
        </p:txBody>
      </p:sp>
      <p:pic>
        <p:nvPicPr>
          <p:cNvPr id="1028" name="Picture 4" descr="MIT Relocation">
            <a:extLst>
              <a:ext uri="{FF2B5EF4-FFF2-40B4-BE49-F238E27FC236}">
                <a16:creationId xmlns:a16="http://schemas.microsoft.com/office/drawing/2014/main" id="{42949DD1-D06D-58C7-B6E8-226B55605CC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83520" y="4386720"/>
            <a:ext cx="2105025" cy="2314323"/>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AFD37472-380B-B6D9-D747-62891EA6353C}"/>
              </a:ext>
            </a:extLst>
          </p:cNvPr>
          <p:cNvPicPr>
            <a:picLocks noChangeAspect="1"/>
          </p:cNvPicPr>
          <p:nvPr/>
        </p:nvPicPr>
        <p:blipFill>
          <a:blip r:embed="rId3"/>
          <a:stretch>
            <a:fillRect/>
          </a:stretch>
        </p:blipFill>
        <p:spPr>
          <a:xfrm>
            <a:off x="9201497" y="1632231"/>
            <a:ext cx="8975046" cy="7239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695FADD-FEEC-4CC5-8DC6-AED4EB2797A2}"/>
              </a:ext>
            </a:extLst>
          </p:cNvPr>
          <p:cNvSpPr/>
          <p:nvPr/>
        </p:nvSpPr>
        <p:spPr>
          <a:xfrm>
            <a:off x="0" y="0"/>
            <a:ext cx="5760055" cy="10287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lumMod val="50000"/>
                </a:schemeClr>
              </a:solidFill>
              <a:highlight>
                <a:srgbClr val="008000"/>
              </a:highlight>
            </a:endParaRPr>
          </a:p>
          <a:p>
            <a:pPr algn="ctr"/>
            <a:endParaRPr lang="en-US" dirty="0">
              <a:solidFill>
                <a:schemeClr val="bg2">
                  <a:lumMod val="50000"/>
                </a:schemeClr>
              </a:solidFill>
              <a:highlight>
                <a:srgbClr val="008000"/>
              </a:highlight>
            </a:endParaRPr>
          </a:p>
        </p:txBody>
      </p:sp>
      <p:sp>
        <p:nvSpPr>
          <p:cNvPr id="5" name="object 5"/>
          <p:cNvSpPr txBox="1"/>
          <p:nvPr/>
        </p:nvSpPr>
        <p:spPr>
          <a:xfrm>
            <a:off x="174594" y="2451031"/>
            <a:ext cx="5298757" cy="5034904"/>
          </a:xfrm>
          <a:prstGeom prst="rect">
            <a:avLst/>
          </a:prstGeom>
          <a:noFill/>
        </p:spPr>
        <p:txBody>
          <a:bodyPr vert="horz" wrap="square" lIns="0" tIns="12700" rIns="0" bIns="0" rtlCol="0">
            <a:spAutoFit/>
          </a:bodyPr>
          <a:lstStyle/>
          <a:p>
            <a:pPr marL="12700" marR="5080" indent="117475">
              <a:lnSpc>
                <a:spcPct val="116599"/>
              </a:lnSpc>
              <a:spcBef>
                <a:spcPts val="100"/>
              </a:spcBef>
            </a:pPr>
            <a:r>
              <a:rPr lang="en-US" sz="6000" b="1" spc="370" dirty="0">
                <a:solidFill>
                  <a:schemeClr val="bg1">
                    <a:lumMod val="95000"/>
                  </a:schemeClr>
                </a:solidFill>
                <a:latin typeface="Arial Black" panose="020B0A04020102020204" pitchFamily="34" charset="0"/>
                <a:cs typeface="Arial" panose="020B0604020202020204" pitchFamily="34" charset="0"/>
              </a:rPr>
              <a:t>MIT</a:t>
            </a:r>
            <a:r>
              <a:rPr lang="en-US" sz="4800" b="1" spc="370" dirty="0">
                <a:solidFill>
                  <a:schemeClr val="bg1">
                    <a:lumMod val="95000"/>
                  </a:schemeClr>
                </a:solidFill>
                <a:latin typeface="Arial Black" panose="020B0A04020102020204" pitchFamily="34" charset="0"/>
                <a:cs typeface="Arial" panose="020B0604020202020204" pitchFamily="34" charset="0"/>
              </a:rPr>
              <a:t> RELOCATION </a:t>
            </a:r>
            <a:r>
              <a:rPr lang="en-US" sz="4400" b="1" spc="370" dirty="0">
                <a:solidFill>
                  <a:schemeClr val="bg1">
                    <a:lumMod val="95000"/>
                  </a:schemeClr>
                </a:solidFill>
                <a:latin typeface="Arial Black" panose="020B0A04020102020204" pitchFamily="34" charset="0"/>
                <a:cs typeface="Arial" panose="020B0604020202020204" pitchFamily="34" charset="0"/>
              </a:rPr>
              <a:t>TEAM </a:t>
            </a:r>
          </a:p>
          <a:p>
            <a:pPr marL="12700" marR="5080" indent="117475">
              <a:lnSpc>
                <a:spcPct val="116599"/>
              </a:lnSpc>
              <a:spcBef>
                <a:spcPts val="100"/>
              </a:spcBef>
            </a:pPr>
            <a:r>
              <a:rPr lang="en-US" sz="4400" b="1" spc="370" dirty="0">
                <a:solidFill>
                  <a:schemeClr val="bg1">
                    <a:lumMod val="95000"/>
                  </a:schemeClr>
                </a:solidFill>
                <a:latin typeface="Arial Black" panose="020B0A04020102020204" pitchFamily="34" charset="0"/>
                <a:cs typeface="Arial" panose="020B0604020202020204" pitchFamily="34" charset="0"/>
              </a:rPr>
              <a:t>&amp; </a:t>
            </a:r>
          </a:p>
          <a:p>
            <a:pPr marL="12700" marR="5080" indent="117475">
              <a:lnSpc>
                <a:spcPct val="116599"/>
              </a:lnSpc>
              <a:spcBef>
                <a:spcPts val="100"/>
              </a:spcBef>
            </a:pPr>
            <a:r>
              <a:rPr lang="en-US" sz="4400" b="1" spc="370" dirty="0">
                <a:solidFill>
                  <a:schemeClr val="bg1">
                    <a:lumMod val="95000"/>
                  </a:schemeClr>
                </a:solidFill>
                <a:latin typeface="Arial Black" panose="020B0A04020102020204" pitchFamily="34" charset="0"/>
                <a:cs typeface="Arial" panose="020B0604020202020204" pitchFamily="34" charset="0"/>
              </a:rPr>
              <a:t>CONTACT </a:t>
            </a:r>
            <a:r>
              <a:rPr lang="en-US" sz="4000" b="1" spc="370" dirty="0">
                <a:solidFill>
                  <a:schemeClr val="bg1">
                    <a:lumMod val="95000"/>
                  </a:schemeClr>
                </a:solidFill>
                <a:latin typeface="Arial Black" panose="020B0A04020102020204" pitchFamily="34" charset="0"/>
                <a:cs typeface="Arial" panose="020B0604020202020204" pitchFamily="34" charset="0"/>
              </a:rPr>
              <a:t>INFORMATION</a:t>
            </a:r>
            <a:endParaRPr lang="en-US" sz="4400" b="1" spc="370" dirty="0">
              <a:solidFill>
                <a:schemeClr val="bg1">
                  <a:lumMod val="95000"/>
                </a:schemeClr>
              </a:solidFill>
              <a:latin typeface="Arial Black" panose="020B0A04020102020204" pitchFamily="34" charset="0"/>
              <a:cs typeface="Arial" panose="020B0604020202020204" pitchFamily="34" charset="0"/>
            </a:endParaRPr>
          </a:p>
        </p:txBody>
      </p:sp>
      <p:sp>
        <p:nvSpPr>
          <p:cNvPr id="10" name="Text Placeholder 2">
            <a:extLst>
              <a:ext uri="{FF2B5EF4-FFF2-40B4-BE49-F238E27FC236}">
                <a16:creationId xmlns:a16="http://schemas.microsoft.com/office/drawing/2014/main" id="{15D2CAAD-842A-4E90-A8CF-1D230224E7F9}"/>
              </a:ext>
            </a:extLst>
          </p:cNvPr>
          <p:cNvSpPr txBox="1">
            <a:spLocks/>
          </p:cNvSpPr>
          <p:nvPr/>
        </p:nvSpPr>
        <p:spPr>
          <a:xfrm>
            <a:off x="5671471" y="1109666"/>
            <a:ext cx="10857002" cy="8067667"/>
          </a:xfrm>
          <a:prstGeom prst="rect">
            <a:avLst/>
          </a:prstGeom>
        </p:spPr>
        <p:txBody>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lnSpc>
                <a:spcPct val="150000"/>
              </a:lnSpc>
            </a:pPr>
            <a:endParaRPr lang="en-US" sz="4800" b="1" kern="0" dirty="0">
              <a:solidFill>
                <a:schemeClr val="tx2">
                  <a:lumMod val="50000"/>
                </a:schemeClr>
              </a:solidFill>
            </a:endParaRPr>
          </a:p>
        </p:txBody>
      </p:sp>
      <p:sp>
        <p:nvSpPr>
          <p:cNvPr id="7" name="TextBox 6">
            <a:extLst>
              <a:ext uri="{FF2B5EF4-FFF2-40B4-BE49-F238E27FC236}">
                <a16:creationId xmlns:a16="http://schemas.microsoft.com/office/drawing/2014/main" id="{1E9E62A3-EAAF-F748-8103-FBB4A21189B0}"/>
              </a:ext>
            </a:extLst>
          </p:cNvPr>
          <p:cNvSpPr txBox="1"/>
          <p:nvPr/>
        </p:nvSpPr>
        <p:spPr>
          <a:xfrm>
            <a:off x="5958175" y="287137"/>
            <a:ext cx="12241243" cy="9712723"/>
          </a:xfrm>
          <a:prstGeom prst="rect">
            <a:avLst/>
          </a:prstGeom>
          <a:noFill/>
        </p:spPr>
        <p:txBody>
          <a:bodyPr wrap="square">
            <a:spAutoFit/>
          </a:bodyPr>
          <a:lstStyle/>
          <a:p>
            <a:pPr marL="0" marR="0" algn="ctr">
              <a:lnSpc>
                <a:spcPct val="115000"/>
              </a:lnSpc>
              <a:spcBef>
                <a:spcPts val="0"/>
              </a:spcBef>
              <a:spcAft>
                <a:spcPts val="1000"/>
              </a:spcAft>
            </a:pPr>
            <a:r>
              <a:rPr lang="en-US" sz="4800" b="1" dirty="0">
                <a:effectLst/>
                <a:latin typeface="Aptos" panose="020B0004020202020204" pitchFamily="34" charset="0"/>
                <a:ea typeface="Calibri" panose="020F0502020204030204" pitchFamily="34" charset="0"/>
                <a:cs typeface="Times New Roman" panose="02020603050405020304" pitchFamily="18" charset="0"/>
              </a:rPr>
              <a:t>Cathy Sim</a:t>
            </a:r>
            <a:r>
              <a:rPr lang="en-US" sz="4800" b="1" dirty="0">
                <a:latin typeface="Aptos" panose="020B0004020202020204" pitchFamily="34" charset="0"/>
                <a:ea typeface="Calibri" panose="020F0502020204030204" pitchFamily="34" charset="0"/>
                <a:cs typeface="Times New Roman" panose="02020603050405020304" pitchFamily="18" charset="0"/>
              </a:rPr>
              <a:t>s</a:t>
            </a:r>
          </a:p>
          <a:p>
            <a:pPr marL="0" marR="0" algn="ctr">
              <a:lnSpc>
                <a:spcPct val="115000"/>
              </a:lnSpc>
              <a:spcBef>
                <a:spcPts val="0"/>
              </a:spcBef>
              <a:spcAft>
                <a:spcPts val="1000"/>
              </a:spcAft>
            </a:pPr>
            <a:r>
              <a:rPr lang="en-US" sz="4800" b="1" dirty="0">
                <a:effectLst/>
                <a:latin typeface="Aptos" panose="020B0004020202020204" pitchFamily="34" charset="0"/>
                <a:ea typeface="Calibri" panose="020F0502020204030204" pitchFamily="34" charset="0"/>
                <a:cs typeface="Times New Roman" panose="02020603050405020304" pitchFamily="18" charset="0"/>
              </a:rPr>
              <a:t>Laurie Lindsey </a:t>
            </a:r>
          </a:p>
          <a:p>
            <a:pPr algn="ctr">
              <a:lnSpc>
                <a:spcPct val="115000"/>
              </a:lnSpc>
              <a:spcAft>
                <a:spcPts val="1000"/>
              </a:spcAft>
            </a:pPr>
            <a:r>
              <a:rPr lang="en-US" sz="4400" b="1" dirty="0">
                <a:latin typeface="Aptos" panose="020B0004020202020204" pitchFamily="34" charset="0"/>
                <a:ea typeface="Calibri" panose="020F0502020204030204" pitchFamily="34" charset="0"/>
                <a:cs typeface="Times New Roman" panose="02020603050405020304" pitchFamily="18" charset="0"/>
              </a:rPr>
              <a:t>Bilingual (Spanish) Relocation Specialists:</a:t>
            </a:r>
            <a:endParaRPr lang="en-US" sz="7200" b="1" dirty="0">
              <a:latin typeface="Aptos" panose="020B0004020202020204" pitchFamily="34" charset="0"/>
              <a:ea typeface="Calibri" panose="020F0502020204030204" pitchFamily="34" charset="0"/>
              <a:cs typeface="Times New Roman" panose="02020603050405020304" pitchFamily="18" charset="0"/>
            </a:endParaRPr>
          </a:p>
          <a:p>
            <a:pPr marL="0" marR="0" algn="ctr">
              <a:spcBef>
                <a:spcPts val="0"/>
              </a:spcBef>
            </a:pPr>
            <a:r>
              <a:rPr lang="en-US" sz="4800" b="1" dirty="0">
                <a:latin typeface="Aptos" panose="020B0004020202020204" pitchFamily="34" charset="0"/>
                <a:ea typeface="Calibri" panose="020F0502020204030204" pitchFamily="34" charset="0"/>
                <a:cs typeface="Times New Roman" panose="02020603050405020304" pitchFamily="18" charset="0"/>
              </a:rPr>
              <a:t>Lesvia Castro</a:t>
            </a:r>
          </a:p>
          <a:p>
            <a:pPr marL="0" marR="0" algn="ctr">
              <a:spcBef>
                <a:spcPts val="0"/>
              </a:spcBef>
            </a:pPr>
            <a:r>
              <a:rPr lang="en-US" sz="4800" b="1" dirty="0">
                <a:latin typeface="Aptos" panose="020B0004020202020204" pitchFamily="34" charset="0"/>
                <a:ea typeface="Calibri" panose="020F0502020204030204" pitchFamily="34" charset="0"/>
                <a:cs typeface="Times New Roman" panose="02020603050405020304" pitchFamily="18" charset="0"/>
              </a:rPr>
              <a:t>Arnim Amador – Onsite</a:t>
            </a:r>
          </a:p>
          <a:p>
            <a:pPr marL="0" marR="0" algn="ctr">
              <a:spcBef>
                <a:spcPts val="0"/>
              </a:spcBef>
            </a:pPr>
            <a:endParaRPr lang="en-US" sz="5400" b="1" dirty="0">
              <a:effectLst/>
              <a:latin typeface="Aptos" panose="020B0004020202020204" pitchFamily="34" charset="0"/>
              <a:ea typeface="Calibri" panose="020F0502020204030204" pitchFamily="34" charset="0"/>
              <a:cs typeface="Times New Roman" panose="02020603050405020304" pitchFamily="18" charset="0"/>
            </a:endParaRPr>
          </a:p>
          <a:p>
            <a:pPr algn="ctr">
              <a:lnSpc>
                <a:spcPct val="115000"/>
              </a:lnSpc>
              <a:spcAft>
                <a:spcPts val="800"/>
              </a:spcAft>
            </a:pPr>
            <a:r>
              <a:rPr lang="en-US" sz="4000" b="1" kern="100" dirty="0">
                <a:latin typeface="Aptos" panose="020B0004020202020204" pitchFamily="34" charset="0"/>
                <a:ea typeface="Aptos" panose="020B0004020202020204" pitchFamily="34" charset="0"/>
                <a:cs typeface="Aptos" panose="020B0004020202020204" pitchFamily="34" charset="0"/>
              </a:rPr>
              <a:t>Calling/Texting: </a:t>
            </a:r>
            <a:r>
              <a:rPr lang="en-US" sz="4000" kern="100" dirty="0">
                <a:solidFill>
                  <a:srgbClr val="006C85"/>
                </a:solidFill>
                <a:latin typeface="Segoe UI Emoji" panose="020B0502040204020203" pitchFamily="34" charset="0"/>
                <a:ea typeface="Aptos" panose="020B0004020202020204" pitchFamily="34" charset="0"/>
                <a:cs typeface="Segoe UI Emoji" panose="020B0502040204020203" pitchFamily="34" charset="0"/>
              </a:rPr>
              <a:t>📞</a:t>
            </a:r>
            <a:r>
              <a:rPr lang="en-US" sz="4000" kern="100" dirty="0">
                <a:solidFill>
                  <a:srgbClr val="006C85"/>
                </a:solidFill>
                <a:latin typeface="Aptos" panose="020B0004020202020204" pitchFamily="34" charset="0"/>
                <a:ea typeface="Aptos" panose="020B0004020202020204" pitchFamily="34" charset="0"/>
                <a:cs typeface="Aptos" panose="020B0004020202020204" pitchFamily="34" charset="0"/>
              </a:rPr>
              <a:t> (866) 360-3515                              </a:t>
            </a:r>
            <a:r>
              <a:rPr lang="en-US" sz="4000" b="1" kern="100" dirty="0">
                <a:latin typeface="Aptos" panose="020B0004020202020204" pitchFamily="34" charset="0"/>
                <a:ea typeface="Aptos" panose="020B0004020202020204" pitchFamily="34" charset="0"/>
                <a:cs typeface="Aptos" panose="020B0004020202020204" pitchFamily="34" charset="0"/>
              </a:rPr>
              <a:t>Email:  </a:t>
            </a:r>
            <a:r>
              <a:rPr lang="en-US" sz="4000" kern="100" dirty="0">
                <a:solidFill>
                  <a:srgbClr val="006C85"/>
                </a:solidFill>
                <a:latin typeface="Segoe UI Emoji" panose="020B0502040204020203" pitchFamily="34" charset="0"/>
                <a:ea typeface="Aptos" panose="020B0004020202020204" pitchFamily="34" charset="0"/>
                <a:cs typeface="Segoe UI Emoji" panose="020B0502040204020203" pitchFamily="34" charset="0"/>
              </a:rPr>
              <a:t>✉️</a:t>
            </a:r>
          </a:p>
          <a:p>
            <a:pPr algn="ctr">
              <a:spcAft>
                <a:spcPts val="800"/>
              </a:spcAft>
            </a:pPr>
            <a:r>
              <a:rPr lang="en-US" sz="2400" u="sng" kern="100" dirty="0">
                <a:solidFill>
                  <a:srgbClr val="0000FF"/>
                </a:solidFill>
                <a:latin typeface="Aptos" panose="020B0004020202020204" pitchFamily="34" charset="0"/>
                <a:ea typeface="Aptos" panose="020B0004020202020204" pitchFamily="34" charset="0"/>
                <a:cs typeface="Aptos" panose="020B0004020202020204" pitchFamily="34" charset="0"/>
                <a:hlinkClick r:id="rId2">
                  <a:extLst>
                    <a:ext uri="{A12FA001-AC4F-418D-AE19-62706E023703}">
                      <ahyp:hlinkClr xmlns:ahyp="http://schemas.microsoft.com/office/drawing/2018/hyperlinkcolor" val="tx"/>
                    </a:ext>
                  </a:extLst>
                </a:hlinkClick>
              </a:rPr>
              <a:t>csims@mitrelo.com</a:t>
            </a:r>
            <a:endParaRPr lang="en-US" sz="2400" u="sng" kern="100" dirty="0">
              <a:solidFill>
                <a:srgbClr val="0000FF"/>
              </a:solidFill>
              <a:latin typeface="Aptos" panose="020B0004020202020204" pitchFamily="34" charset="0"/>
              <a:ea typeface="Aptos" panose="020B0004020202020204" pitchFamily="34" charset="0"/>
              <a:cs typeface="Aptos" panose="020B0004020202020204" pitchFamily="34" charset="0"/>
            </a:endParaRPr>
          </a:p>
          <a:p>
            <a:pPr algn="ctr">
              <a:spcAft>
                <a:spcPts val="800"/>
              </a:spcAft>
            </a:pPr>
            <a:r>
              <a:rPr lang="en-US" sz="2400" u="sng" kern="100" dirty="0">
                <a:solidFill>
                  <a:srgbClr val="0000FF"/>
                </a:solidFill>
                <a:latin typeface="Aptos" panose="020B0004020202020204" pitchFamily="34" charset="0"/>
                <a:ea typeface="Aptos" panose="020B000402020202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lcastro@mitrelo.com</a:t>
            </a:r>
            <a:endParaRPr lang="en-US" sz="2400" u="sng" kern="100" dirty="0">
              <a:solidFill>
                <a:srgbClr val="0000FF"/>
              </a:solidFill>
              <a:latin typeface="Aptos" panose="020B0004020202020204" pitchFamily="34" charset="0"/>
              <a:ea typeface="Aptos" panose="020B0004020202020204" pitchFamily="34" charset="0"/>
              <a:cs typeface="Times New Roman" panose="02020603050405020304" pitchFamily="18" charset="0"/>
            </a:endParaRPr>
          </a:p>
          <a:p>
            <a:pPr algn="ctr">
              <a:spcAft>
                <a:spcPts val="800"/>
              </a:spcAft>
            </a:pPr>
            <a:r>
              <a:rPr lang="en-US" sz="2400" u="sng" kern="100" dirty="0">
                <a:solidFill>
                  <a:srgbClr val="0000FF"/>
                </a:solidFill>
                <a:latin typeface="Aptos" panose="020B0004020202020204" pitchFamily="34" charset="0"/>
                <a:ea typeface="Aptos" panose="020B000402020202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aamador@mitrelo.com</a:t>
            </a:r>
            <a:endParaRPr lang="en-US" sz="2400" u="sng" kern="100" dirty="0">
              <a:solidFill>
                <a:srgbClr val="0000FF"/>
              </a:solidFill>
              <a:latin typeface="Aptos" panose="020B0004020202020204" pitchFamily="34" charset="0"/>
              <a:ea typeface="Aptos" panose="020B0004020202020204" pitchFamily="34" charset="0"/>
              <a:cs typeface="Times New Roman" panose="02020603050405020304" pitchFamily="18" charset="0"/>
            </a:endParaRPr>
          </a:p>
          <a:p>
            <a:pPr algn="ctr">
              <a:spcAft>
                <a:spcPts val="800"/>
              </a:spcAft>
            </a:pPr>
            <a:r>
              <a:rPr lang="en-US" sz="2400" u="sng" kern="100" dirty="0">
                <a:solidFill>
                  <a:srgbClr val="0000FF"/>
                </a:solidFill>
                <a:latin typeface="Aptos" panose="020B0004020202020204" pitchFamily="34" charset="0"/>
                <a:ea typeface="Aptos" panose="020B0004020202020204" pitchFamily="34" charset="0"/>
                <a:cs typeface="Times New Roman" panose="02020603050405020304" pitchFamily="18" charset="0"/>
              </a:rPr>
              <a:t>l.lindsay@mitrelo.com</a:t>
            </a:r>
            <a:endParaRPr lang="en-US" sz="2400" kern="100" dirty="0">
              <a:solidFill>
                <a:srgbClr val="0000FF"/>
              </a:solidFill>
              <a:latin typeface="Aptos" panose="020B0004020202020204" pitchFamily="34" charset="0"/>
              <a:ea typeface="Aptos" panose="020B0004020202020204" pitchFamily="34" charset="0"/>
              <a:cs typeface="Times New Roman" panose="02020603050405020304" pitchFamily="18" charset="0"/>
            </a:endParaRPr>
          </a:p>
          <a:p>
            <a:pPr algn="ctr">
              <a:lnSpc>
                <a:spcPct val="115000"/>
              </a:lnSpc>
              <a:spcAft>
                <a:spcPts val="800"/>
              </a:spcAft>
            </a:pPr>
            <a:r>
              <a:rPr lang="en-US" sz="4000" kern="100" dirty="0">
                <a:solidFill>
                  <a:srgbClr val="006C85"/>
                </a:solidFill>
                <a:latin typeface="Aptos" panose="020B0004020202020204" pitchFamily="34" charset="0"/>
                <a:ea typeface="Aptos" panose="020B0004020202020204" pitchFamily="34" charset="0"/>
                <a:cs typeface="Aptos" panose="020B0004020202020204" pitchFamily="34" charset="0"/>
              </a:rPr>
              <a:t> </a:t>
            </a:r>
            <a:r>
              <a:rPr lang="en-US" sz="4000" b="1" kern="100" dirty="0">
                <a:latin typeface="Aptos" panose="020B0004020202020204" pitchFamily="34" charset="0"/>
                <a:ea typeface="Aptos" panose="020B0004020202020204" pitchFamily="34" charset="0"/>
                <a:cs typeface="Aptos" panose="020B0004020202020204" pitchFamily="34" charset="0"/>
              </a:rPr>
              <a:t>Website/Internet</a:t>
            </a:r>
            <a:r>
              <a:rPr lang="en-US" sz="4000" kern="100" dirty="0">
                <a:solidFill>
                  <a:srgbClr val="006C85"/>
                </a:solidFill>
                <a:latin typeface="Aptos" panose="020B0004020202020204" pitchFamily="34" charset="0"/>
                <a:ea typeface="Aptos" panose="020B0004020202020204" pitchFamily="34" charset="0"/>
                <a:cs typeface="Aptos" panose="020B0004020202020204" pitchFamily="34" charset="0"/>
              </a:rPr>
              <a:t>🌐</a:t>
            </a:r>
            <a:r>
              <a:rPr lang="en-US" sz="4000" b="1" kern="100" dirty="0">
                <a:latin typeface="Aptos" panose="020B0004020202020204" pitchFamily="34" charset="0"/>
                <a:ea typeface="Aptos" panose="020B0004020202020204" pitchFamily="34" charset="0"/>
                <a:cs typeface="Aptos" panose="020B0004020202020204" pitchFamily="34" charset="0"/>
              </a:rPr>
              <a:t>: </a:t>
            </a:r>
            <a:r>
              <a:rPr lang="en-US" sz="3200" b="1" u="sng" kern="100" dirty="0">
                <a:solidFill>
                  <a:srgbClr val="467886"/>
                </a:solidFill>
                <a:latin typeface="Aptos" panose="020B0004020202020204" pitchFamily="34" charset="0"/>
                <a:ea typeface="Aptos" panose="020B0004020202020204" pitchFamily="34" charset="0"/>
                <a:cs typeface="Aptos" panose="020B0004020202020204" pitchFamily="34" charset="0"/>
                <a:hlinkClick r:id="rId5"/>
              </a:rPr>
              <a:t>www.mitrelo.com</a:t>
            </a:r>
            <a:r>
              <a:rPr lang="en-US" sz="3200" kern="100" dirty="0">
                <a:latin typeface="Aptos" panose="020B0004020202020204" pitchFamily="34" charset="0"/>
                <a:ea typeface="Aptos" panose="020B0004020202020204" pitchFamily="34" charset="0"/>
                <a:cs typeface="Times New Roman" panose="02020603050405020304" pitchFamily="18" charset="0"/>
              </a:rPr>
              <a:t>  </a:t>
            </a:r>
            <a:endParaRPr lang="en-US" sz="4000" kern="100" dirty="0">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Bef>
                <a:spcPts val="0"/>
              </a:spcBef>
              <a:spcAft>
                <a:spcPts val="1000"/>
              </a:spcAft>
            </a:pP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4" descr="MIT Relocation">
            <a:extLst>
              <a:ext uri="{FF2B5EF4-FFF2-40B4-BE49-F238E27FC236}">
                <a16:creationId xmlns:a16="http://schemas.microsoft.com/office/drawing/2014/main" id="{D1F0211C-43CD-E6CE-C90B-2FBDC3C55CB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257617" y="7924681"/>
            <a:ext cx="1866900" cy="18074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56818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5D4D57B9-4619-21A5-CC98-B0D03D8FC5BE}"/>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40F5179F-F84A-650C-E2F4-18DFC254A376}"/>
              </a:ext>
            </a:extLst>
          </p:cNvPr>
          <p:cNvSpPr/>
          <p:nvPr/>
        </p:nvSpPr>
        <p:spPr>
          <a:xfrm>
            <a:off x="0" y="0"/>
            <a:ext cx="5924896" cy="10286999"/>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lumMod val="50000"/>
                </a:schemeClr>
              </a:solidFill>
            </a:endParaRPr>
          </a:p>
          <a:p>
            <a:pPr algn="ctr"/>
            <a:endParaRPr lang="en-US" dirty="0">
              <a:solidFill>
                <a:schemeClr val="bg2">
                  <a:lumMod val="50000"/>
                </a:schemeClr>
              </a:solidFill>
            </a:endParaRPr>
          </a:p>
        </p:txBody>
      </p:sp>
      <p:sp>
        <p:nvSpPr>
          <p:cNvPr id="5" name="object 5">
            <a:extLst>
              <a:ext uri="{FF2B5EF4-FFF2-40B4-BE49-F238E27FC236}">
                <a16:creationId xmlns:a16="http://schemas.microsoft.com/office/drawing/2014/main" id="{F4D08114-8869-77F7-197F-D8BE71548F70}"/>
              </a:ext>
            </a:extLst>
          </p:cNvPr>
          <p:cNvSpPr txBox="1"/>
          <p:nvPr/>
        </p:nvSpPr>
        <p:spPr>
          <a:xfrm>
            <a:off x="11974483" y="-263493"/>
            <a:ext cx="5699760" cy="3529364"/>
          </a:xfrm>
          <a:prstGeom prst="rect">
            <a:avLst/>
          </a:prstGeom>
          <a:noFill/>
        </p:spPr>
        <p:txBody>
          <a:bodyPr vert="horz" wrap="square" lIns="0" tIns="12700" rIns="0" bIns="0" rtlCol="0">
            <a:spAutoFit/>
          </a:bodyPr>
          <a:lstStyle/>
          <a:p>
            <a:pPr marL="12700" marR="5080" indent="117475">
              <a:lnSpc>
                <a:spcPct val="116599"/>
              </a:lnSpc>
              <a:spcBef>
                <a:spcPts val="100"/>
              </a:spcBef>
            </a:pPr>
            <a:endParaRPr lang="en-US" sz="6600" b="1" spc="370" dirty="0">
              <a:solidFill>
                <a:schemeClr val="bg1">
                  <a:lumMod val="95000"/>
                </a:schemeClr>
              </a:solidFill>
              <a:latin typeface="Arial Black" panose="020B0A04020102020204" pitchFamily="34" charset="0"/>
              <a:cs typeface="Arial" panose="020B0604020202020204" pitchFamily="34" charset="0"/>
            </a:endParaRPr>
          </a:p>
          <a:p>
            <a:pPr marL="12700" marR="5080" indent="117475">
              <a:lnSpc>
                <a:spcPct val="116599"/>
              </a:lnSpc>
              <a:spcBef>
                <a:spcPts val="100"/>
              </a:spcBef>
            </a:pPr>
            <a:endParaRPr lang="en-US" sz="6600" b="1" spc="370" dirty="0">
              <a:solidFill>
                <a:schemeClr val="bg1">
                  <a:lumMod val="95000"/>
                </a:schemeClr>
              </a:solidFill>
              <a:latin typeface="Arial Black" panose="020B0A04020102020204" pitchFamily="34" charset="0"/>
              <a:cs typeface="Arial" panose="020B0604020202020204" pitchFamily="34" charset="0"/>
            </a:endParaRPr>
          </a:p>
          <a:p>
            <a:pPr marL="12700" marR="5080" indent="117475">
              <a:lnSpc>
                <a:spcPct val="116599"/>
              </a:lnSpc>
              <a:spcBef>
                <a:spcPts val="100"/>
              </a:spcBef>
            </a:pPr>
            <a:endParaRPr lang="en-US" sz="6600" b="1" spc="370" dirty="0">
              <a:solidFill>
                <a:schemeClr val="bg1">
                  <a:lumMod val="95000"/>
                </a:schemeClr>
              </a:solidFill>
              <a:latin typeface="Arial Black" panose="020B0A04020102020204" pitchFamily="34" charset="0"/>
              <a:cs typeface="Arial" panose="020B0604020202020204" pitchFamily="34" charset="0"/>
            </a:endParaRPr>
          </a:p>
        </p:txBody>
      </p:sp>
      <p:sp>
        <p:nvSpPr>
          <p:cNvPr id="10" name="Text Placeholder 2">
            <a:extLst>
              <a:ext uri="{FF2B5EF4-FFF2-40B4-BE49-F238E27FC236}">
                <a16:creationId xmlns:a16="http://schemas.microsoft.com/office/drawing/2014/main" id="{26EC5E18-217B-E2F9-CE0F-8D9B763E39F3}"/>
              </a:ext>
            </a:extLst>
          </p:cNvPr>
          <p:cNvSpPr txBox="1">
            <a:spLocks/>
          </p:cNvSpPr>
          <p:nvPr/>
        </p:nvSpPr>
        <p:spPr>
          <a:xfrm>
            <a:off x="5671471" y="1109666"/>
            <a:ext cx="10857002" cy="8067667"/>
          </a:xfrm>
          <a:prstGeom prst="rect">
            <a:avLst/>
          </a:prstGeom>
        </p:spPr>
        <p:txBody>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lnSpc>
                <a:spcPct val="150000"/>
              </a:lnSpc>
            </a:pPr>
            <a:endParaRPr lang="en-US" sz="4800" b="1" kern="0" dirty="0">
              <a:solidFill>
                <a:schemeClr val="tx2">
                  <a:lumMod val="50000"/>
                </a:schemeClr>
              </a:solidFill>
            </a:endParaRPr>
          </a:p>
        </p:txBody>
      </p:sp>
      <p:sp>
        <p:nvSpPr>
          <p:cNvPr id="7" name="TextBox 6">
            <a:extLst>
              <a:ext uri="{FF2B5EF4-FFF2-40B4-BE49-F238E27FC236}">
                <a16:creationId xmlns:a16="http://schemas.microsoft.com/office/drawing/2014/main" id="{1AF48191-56AB-398C-A905-4FD6256733E2}"/>
              </a:ext>
            </a:extLst>
          </p:cNvPr>
          <p:cNvSpPr txBox="1"/>
          <p:nvPr/>
        </p:nvSpPr>
        <p:spPr>
          <a:xfrm>
            <a:off x="5904807" y="-134439"/>
            <a:ext cx="12139353" cy="4900059"/>
          </a:xfrm>
          <a:prstGeom prst="rect">
            <a:avLst/>
          </a:prstGeom>
          <a:noFill/>
        </p:spPr>
        <p:txBody>
          <a:bodyPr wrap="square">
            <a:spAutoFit/>
          </a:bodyPr>
          <a:lstStyle/>
          <a:p>
            <a:pPr marL="0" marR="0">
              <a:lnSpc>
                <a:spcPct val="115000"/>
              </a:lnSpc>
              <a:spcBef>
                <a:spcPts val="0"/>
              </a:spcBef>
              <a:spcAft>
                <a:spcPts val="1000"/>
              </a:spcAft>
            </a:pPr>
            <a:endParaRPr lang="en-US" sz="4400" dirty="0">
              <a:effectLst/>
              <a:latin typeface="+mj-lt"/>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endParaRPr lang="en-US" sz="2000" b="1" dirty="0">
              <a:effectLst/>
              <a:latin typeface="Arial Black" panose="020B0A04020102020204" pitchFamily="34" charset="0"/>
              <a:ea typeface="Calibri" panose="020F0502020204030204" pitchFamily="34" charset="0"/>
              <a:cs typeface="Times New Roman" panose="02020603050405020304" pitchFamily="18" charset="0"/>
            </a:endParaRPr>
          </a:p>
          <a:p>
            <a:pPr>
              <a:lnSpc>
                <a:spcPct val="115000"/>
              </a:lnSpc>
              <a:spcAft>
                <a:spcPts val="1000"/>
              </a:spcAft>
            </a:pPr>
            <a:endParaRPr lang="en-US" sz="2000" dirty="0">
              <a:ea typeface="Calibri" panose="020F0502020204030204" pitchFamily="34" charset="0"/>
              <a:cs typeface="Times New Roman" panose="02020603050405020304" pitchFamily="18" charset="0"/>
            </a:endParaRPr>
          </a:p>
          <a:p>
            <a:pPr>
              <a:lnSpc>
                <a:spcPct val="115000"/>
              </a:lnSpc>
              <a:spcAft>
                <a:spcPts val="1000"/>
              </a:spcAft>
            </a:pPr>
            <a:endParaRPr lang="en-US" sz="2000" b="1" dirty="0">
              <a:latin typeface="Arial Black" panose="020B0A04020102020204" pitchFamily="34" charset="0"/>
              <a:ea typeface="Calibri" panose="020F0502020204030204" pitchFamily="34" charset="0"/>
              <a:cs typeface="Times New Roman" panose="02020603050405020304" pitchFamily="18" charset="0"/>
            </a:endParaRPr>
          </a:p>
          <a:p>
            <a:pPr>
              <a:lnSpc>
                <a:spcPct val="115000"/>
              </a:lnSpc>
              <a:spcAft>
                <a:spcPts val="1000"/>
              </a:spcAft>
            </a:pPr>
            <a:endParaRPr lang="en-US" sz="2000" b="1" dirty="0">
              <a:latin typeface="Arial Black" panose="020B0A04020102020204" pitchFamily="34" charset="0"/>
              <a:ea typeface="Calibri" panose="020F0502020204030204" pitchFamily="34" charset="0"/>
              <a:cs typeface="Times New Roman" panose="02020603050405020304" pitchFamily="18" charset="0"/>
            </a:endParaRPr>
          </a:p>
          <a:p>
            <a:pPr lvl="1">
              <a:lnSpc>
                <a:spcPct val="115000"/>
              </a:lnSpc>
            </a:pPr>
            <a:endParaRPr lang="en-US" sz="2000" dirty="0">
              <a:effectLst/>
              <a:ea typeface="Calibri" panose="020F0502020204030204" pitchFamily="34" charset="0"/>
              <a:cs typeface="Times New Roman" panose="02020603050405020304" pitchFamily="18" charset="0"/>
            </a:endParaRPr>
          </a:p>
          <a:p>
            <a:pPr marL="800100" lvl="1" indent="-342900">
              <a:lnSpc>
                <a:spcPct val="115000"/>
              </a:lnSpc>
              <a:buFont typeface="Symbol" pitchFamily="2" charset="2"/>
              <a:buChar char=""/>
            </a:pPr>
            <a:endParaRPr lang="en-US" sz="2000" dirty="0">
              <a:effectLst/>
              <a:latin typeface="Arial Black" panose="020B0A0402010202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endParaRPr lang="en-US" sz="2000" b="1" dirty="0">
              <a:latin typeface="Arial Black" panose="020B0A0402010202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endParaRPr lang="en-US" sz="2000" b="1" dirty="0">
              <a:effectLst/>
              <a:latin typeface="Arial Black" panose="020B0A0402010202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4" descr="MIT Relocation">
            <a:extLst>
              <a:ext uri="{FF2B5EF4-FFF2-40B4-BE49-F238E27FC236}">
                <a16:creationId xmlns:a16="http://schemas.microsoft.com/office/drawing/2014/main" id="{03F543E6-6EF1-CA52-A44F-FBB6ACB7A5E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17798" y="8221980"/>
            <a:ext cx="1970201" cy="180748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BF02184E-40E8-8217-46D1-5BBB11BE938C}"/>
              </a:ext>
            </a:extLst>
          </p:cNvPr>
          <p:cNvSpPr txBox="1"/>
          <p:nvPr/>
        </p:nvSpPr>
        <p:spPr>
          <a:xfrm>
            <a:off x="47226" y="2965127"/>
            <a:ext cx="5828954" cy="3600986"/>
          </a:xfrm>
          <a:prstGeom prst="rect">
            <a:avLst/>
          </a:prstGeom>
          <a:noFill/>
        </p:spPr>
        <p:txBody>
          <a:bodyPr wrap="square">
            <a:spAutoFit/>
          </a:bodyPr>
          <a:lstStyle/>
          <a:p>
            <a:endParaRPr lang="en-US" sz="4800" dirty="0">
              <a:solidFill>
                <a:schemeClr val="bg1"/>
              </a:solidFill>
              <a:latin typeface="Arial Black" panose="020B0A04020102020204" pitchFamily="34" charset="0"/>
            </a:endParaRPr>
          </a:p>
          <a:p>
            <a:r>
              <a:rPr lang="en-US" sz="6000" dirty="0">
                <a:solidFill>
                  <a:schemeClr val="bg1"/>
                </a:solidFill>
                <a:latin typeface="Arial Black" panose="020B0A04020102020204" pitchFamily="34" charset="0"/>
              </a:rPr>
              <a:t>RESIDENT</a:t>
            </a:r>
            <a:r>
              <a:rPr lang="en-US" sz="4800" dirty="0">
                <a:solidFill>
                  <a:schemeClr val="bg1"/>
                </a:solidFill>
                <a:latin typeface="Arial Black" panose="020B0A04020102020204" pitchFamily="34" charset="0"/>
              </a:rPr>
              <a:t> </a:t>
            </a:r>
            <a:r>
              <a:rPr lang="en-US" sz="6000" dirty="0">
                <a:solidFill>
                  <a:schemeClr val="bg1"/>
                </a:solidFill>
                <a:latin typeface="Arial Black" panose="020B0A04020102020204" pitchFamily="34" charset="0"/>
              </a:rPr>
              <a:t>RELOCATION</a:t>
            </a:r>
            <a:r>
              <a:rPr lang="en-US" sz="4800" dirty="0">
                <a:solidFill>
                  <a:schemeClr val="bg1"/>
                </a:solidFill>
                <a:latin typeface="Arial Black" panose="020B0A04020102020204" pitchFamily="34" charset="0"/>
              </a:rPr>
              <a:t> </a:t>
            </a:r>
            <a:r>
              <a:rPr lang="en-US" sz="6000" dirty="0">
                <a:solidFill>
                  <a:schemeClr val="bg1"/>
                </a:solidFill>
                <a:latin typeface="Arial Black" panose="020B0A04020102020204" pitchFamily="34" charset="0"/>
              </a:rPr>
              <a:t>PLAN</a:t>
            </a:r>
            <a:endParaRPr lang="en-US" sz="4800" dirty="0">
              <a:solidFill>
                <a:schemeClr val="bg1"/>
              </a:solidFill>
              <a:latin typeface="Arial Black" panose="020B0A04020102020204" pitchFamily="34" charset="0"/>
            </a:endParaRPr>
          </a:p>
        </p:txBody>
      </p:sp>
      <p:sp>
        <p:nvSpPr>
          <p:cNvPr id="8" name="TextBox 7">
            <a:extLst>
              <a:ext uri="{FF2B5EF4-FFF2-40B4-BE49-F238E27FC236}">
                <a16:creationId xmlns:a16="http://schemas.microsoft.com/office/drawing/2014/main" id="{C9DA0824-CF49-6D1F-E440-DF139F3F2677}"/>
              </a:ext>
            </a:extLst>
          </p:cNvPr>
          <p:cNvSpPr txBox="1"/>
          <p:nvPr/>
        </p:nvSpPr>
        <p:spPr>
          <a:xfrm>
            <a:off x="6062290" y="3326662"/>
            <a:ext cx="11795760" cy="3785652"/>
          </a:xfrm>
          <a:prstGeom prst="rect">
            <a:avLst/>
          </a:prstGeom>
          <a:noFill/>
        </p:spPr>
        <p:txBody>
          <a:bodyPr wrap="square" rtlCol="0">
            <a:spAutoFit/>
          </a:bodyPr>
          <a:lstStyle/>
          <a:p>
            <a:pPr algn="ctr"/>
            <a:r>
              <a:rPr lang="en-US" sz="8000" dirty="0">
                <a:latin typeface="Aptos" panose="020B0004020202020204" pitchFamily="34" charset="0"/>
              </a:rPr>
              <a:t>Phased move plan for </a:t>
            </a:r>
          </a:p>
          <a:p>
            <a:pPr algn="ctr"/>
            <a:r>
              <a:rPr lang="en-US" sz="8000" dirty="0">
                <a:latin typeface="Aptos" panose="020B0004020202020204" pitchFamily="34" charset="0"/>
              </a:rPr>
              <a:t>Parkside Commons residents</a:t>
            </a:r>
          </a:p>
        </p:txBody>
      </p:sp>
    </p:spTree>
    <p:extLst>
      <p:ext uri="{BB962C8B-B14F-4D97-AF65-F5344CB8AC3E}">
        <p14:creationId xmlns:p14="http://schemas.microsoft.com/office/powerpoint/2010/main" val="9707563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162E04EB-46E7-C8AD-614C-22F373D7C96D}"/>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7609063A-45E5-8B7C-E4CD-885C4B688092}"/>
              </a:ext>
            </a:extLst>
          </p:cNvPr>
          <p:cNvSpPr/>
          <p:nvPr/>
        </p:nvSpPr>
        <p:spPr>
          <a:xfrm>
            <a:off x="0" y="1"/>
            <a:ext cx="5753100" cy="10287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lumMod val="50000"/>
                </a:schemeClr>
              </a:solidFill>
            </a:endParaRPr>
          </a:p>
          <a:p>
            <a:pPr algn="ctr"/>
            <a:endParaRPr lang="en-US" dirty="0">
              <a:solidFill>
                <a:schemeClr val="bg2">
                  <a:lumMod val="50000"/>
                </a:schemeClr>
              </a:solidFill>
            </a:endParaRPr>
          </a:p>
        </p:txBody>
      </p:sp>
      <p:sp>
        <p:nvSpPr>
          <p:cNvPr id="5" name="object 5">
            <a:extLst>
              <a:ext uri="{FF2B5EF4-FFF2-40B4-BE49-F238E27FC236}">
                <a16:creationId xmlns:a16="http://schemas.microsoft.com/office/drawing/2014/main" id="{328EE739-FBB2-1303-F897-17A569BA09A8}"/>
              </a:ext>
            </a:extLst>
          </p:cNvPr>
          <p:cNvSpPr txBox="1"/>
          <p:nvPr/>
        </p:nvSpPr>
        <p:spPr>
          <a:xfrm>
            <a:off x="53340" y="267953"/>
            <a:ext cx="5699760" cy="5735866"/>
          </a:xfrm>
          <a:prstGeom prst="rect">
            <a:avLst/>
          </a:prstGeom>
          <a:noFill/>
        </p:spPr>
        <p:txBody>
          <a:bodyPr vert="horz" wrap="square" lIns="0" tIns="12700" rIns="0" bIns="0" rtlCol="0">
            <a:spAutoFit/>
          </a:bodyPr>
          <a:lstStyle/>
          <a:p>
            <a:pPr marL="12700" marR="5080" indent="117475">
              <a:lnSpc>
                <a:spcPct val="116599"/>
              </a:lnSpc>
              <a:spcBef>
                <a:spcPts val="100"/>
              </a:spcBef>
            </a:pPr>
            <a:endParaRPr lang="en-US" sz="6600" b="1" spc="370" dirty="0">
              <a:solidFill>
                <a:schemeClr val="bg1">
                  <a:lumMod val="95000"/>
                </a:schemeClr>
              </a:solidFill>
              <a:latin typeface="Arial Black" panose="020B0A04020102020204" pitchFamily="34" charset="0"/>
              <a:cs typeface="Arial" panose="020B0604020202020204" pitchFamily="34" charset="0"/>
            </a:endParaRPr>
          </a:p>
          <a:p>
            <a:pPr marL="12700" marR="5080" indent="117475">
              <a:lnSpc>
                <a:spcPct val="116599"/>
              </a:lnSpc>
              <a:spcBef>
                <a:spcPts val="100"/>
              </a:spcBef>
            </a:pPr>
            <a:endParaRPr lang="en-US" sz="6600" b="1" spc="370" dirty="0">
              <a:solidFill>
                <a:schemeClr val="bg1">
                  <a:lumMod val="95000"/>
                </a:schemeClr>
              </a:solidFill>
              <a:latin typeface="Arial Black" panose="020B0A04020102020204" pitchFamily="34" charset="0"/>
              <a:cs typeface="Arial" panose="020B0604020202020204" pitchFamily="34" charset="0"/>
            </a:endParaRPr>
          </a:p>
          <a:p>
            <a:pPr marL="12700" marR="5080" indent="117475">
              <a:lnSpc>
                <a:spcPct val="116599"/>
              </a:lnSpc>
              <a:spcBef>
                <a:spcPts val="100"/>
              </a:spcBef>
            </a:pPr>
            <a:endParaRPr lang="en-US" sz="6600" b="1" spc="370" dirty="0">
              <a:solidFill>
                <a:schemeClr val="bg1">
                  <a:lumMod val="95000"/>
                </a:schemeClr>
              </a:solidFill>
              <a:latin typeface="Arial Black" panose="020B0A04020102020204" pitchFamily="34" charset="0"/>
              <a:cs typeface="Arial" panose="020B0604020202020204" pitchFamily="34" charset="0"/>
            </a:endParaRPr>
          </a:p>
          <a:p>
            <a:pPr marL="12700" marR="5080" indent="117475">
              <a:lnSpc>
                <a:spcPct val="116599"/>
              </a:lnSpc>
              <a:spcBef>
                <a:spcPts val="100"/>
              </a:spcBef>
            </a:pPr>
            <a:r>
              <a:rPr lang="en-US" sz="7200" b="1" spc="370" dirty="0">
                <a:solidFill>
                  <a:schemeClr val="bg1">
                    <a:lumMod val="95000"/>
                  </a:schemeClr>
                </a:solidFill>
                <a:latin typeface="Arial Black" panose="020B0A04020102020204" pitchFamily="34" charset="0"/>
                <a:cs typeface="Arial" panose="020B0604020202020204" pitchFamily="34" charset="0"/>
              </a:rPr>
              <a:t>PHASE 1</a:t>
            </a:r>
          </a:p>
          <a:p>
            <a:pPr marL="12700" marR="5080" indent="117475">
              <a:lnSpc>
                <a:spcPct val="116599"/>
              </a:lnSpc>
              <a:spcBef>
                <a:spcPts val="100"/>
              </a:spcBef>
            </a:pPr>
            <a:r>
              <a:rPr lang="en-US" sz="4800" b="1" spc="370" dirty="0">
                <a:solidFill>
                  <a:schemeClr val="bg1">
                    <a:lumMod val="95000"/>
                  </a:schemeClr>
                </a:solidFill>
                <a:latin typeface="Arial Black" panose="020B0A04020102020204" pitchFamily="34" charset="0"/>
                <a:cs typeface="Arial" panose="020B0604020202020204" pitchFamily="34" charset="0"/>
              </a:rPr>
              <a:t>PREPARATION</a:t>
            </a:r>
            <a:endParaRPr lang="en-US" sz="3600" b="1" spc="370" dirty="0">
              <a:solidFill>
                <a:schemeClr val="bg1">
                  <a:lumMod val="95000"/>
                </a:schemeClr>
              </a:solidFill>
              <a:latin typeface="Arial Black" panose="020B0A04020102020204" pitchFamily="34" charset="0"/>
              <a:cs typeface="Arial" panose="020B0604020202020204" pitchFamily="34" charset="0"/>
            </a:endParaRPr>
          </a:p>
        </p:txBody>
      </p:sp>
      <p:sp>
        <p:nvSpPr>
          <p:cNvPr id="10" name="Text Placeholder 2">
            <a:extLst>
              <a:ext uri="{FF2B5EF4-FFF2-40B4-BE49-F238E27FC236}">
                <a16:creationId xmlns:a16="http://schemas.microsoft.com/office/drawing/2014/main" id="{DB0EC80F-C57D-1265-DC42-6729D01DB467}"/>
              </a:ext>
            </a:extLst>
          </p:cNvPr>
          <p:cNvSpPr txBox="1">
            <a:spLocks/>
          </p:cNvSpPr>
          <p:nvPr/>
        </p:nvSpPr>
        <p:spPr>
          <a:xfrm>
            <a:off x="5671471" y="1109666"/>
            <a:ext cx="10857002" cy="8067667"/>
          </a:xfrm>
          <a:prstGeom prst="rect">
            <a:avLst/>
          </a:prstGeom>
        </p:spPr>
        <p:txBody>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lnSpc>
                <a:spcPct val="150000"/>
              </a:lnSpc>
            </a:pPr>
            <a:endParaRPr lang="en-US" sz="4800" b="1" kern="0" dirty="0">
              <a:solidFill>
                <a:schemeClr val="tx2">
                  <a:lumMod val="50000"/>
                </a:schemeClr>
              </a:solidFill>
            </a:endParaRPr>
          </a:p>
        </p:txBody>
      </p:sp>
      <p:sp>
        <p:nvSpPr>
          <p:cNvPr id="7" name="TextBox 6">
            <a:extLst>
              <a:ext uri="{FF2B5EF4-FFF2-40B4-BE49-F238E27FC236}">
                <a16:creationId xmlns:a16="http://schemas.microsoft.com/office/drawing/2014/main" id="{38C40023-2220-7AB2-DD5D-99A13E3A5803}"/>
              </a:ext>
            </a:extLst>
          </p:cNvPr>
          <p:cNvSpPr txBox="1"/>
          <p:nvPr/>
        </p:nvSpPr>
        <p:spPr>
          <a:xfrm>
            <a:off x="5964506" y="621812"/>
            <a:ext cx="12199815" cy="10205999"/>
          </a:xfrm>
          <a:prstGeom prst="rect">
            <a:avLst/>
          </a:prstGeom>
          <a:noFill/>
        </p:spPr>
        <p:txBody>
          <a:bodyPr wrap="square">
            <a:spAutoFit/>
          </a:bodyPr>
          <a:lstStyle/>
          <a:p>
            <a:pPr marL="457200" indent="-457200">
              <a:lnSpc>
                <a:spcPct val="150000"/>
              </a:lnSpc>
              <a:spcAft>
                <a:spcPts val="600"/>
              </a:spcAft>
              <a:buFont typeface="Wingdings" panose="05000000000000000000" pitchFamily="2" charset="2"/>
              <a:buChar char="§"/>
            </a:pPr>
            <a:r>
              <a:rPr lang="en-US" sz="2800" dirty="0"/>
              <a:t>Ensure 100% compliance with Enviro Pest Control treatments and retreatments by providing support to property management with phone calls and notices to residents on an ongoing and continual basis since January 2026.</a:t>
            </a:r>
          </a:p>
          <a:p>
            <a:pPr marL="457200" indent="-457200">
              <a:lnSpc>
                <a:spcPct val="150000"/>
              </a:lnSpc>
              <a:spcAft>
                <a:spcPts val="600"/>
              </a:spcAft>
              <a:buFont typeface="Wingdings" panose="05000000000000000000" pitchFamily="2" charset="2"/>
              <a:buChar char="§"/>
            </a:pPr>
            <a:r>
              <a:rPr lang="en-US" sz="2800" dirty="0"/>
              <a:t>Conduct resident meetings to explain the process.</a:t>
            </a:r>
          </a:p>
          <a:p>
            <a:pPr>
              <a:lnSpc>
                <a:spcPct val="150000"/>
              </a:lnSpc>
              <a:spcAft>
                <a:spcPts val="600"/>
              </a:spcAft>
            </a:pPr>
            <a:endParaRPr lang="en-US" sz="2800" dirty="0"/>
          </a:p>
          <a:p>
            <a:pPr marL="457200" indent="-457200">
              <a:lnSpc>
                <a:spcPct val="150000"/>
              </a:lnSpc>
              <a:spcAft>
                <a:spcPts val="600"/>
              </a:spcAft>
              <a:buFont typeface="Wingdings" panose="05000000000000000000" pitchFamily="2" charset="2"/>
              <a:buChar char="§"/>
            </a:pPr>
            <a:r>
              <a:rPr lang="en-US" sz="2800" dirty="0"/>
              <a:t>Resident Surveys need to be completed.   Scan barcode </a:t>
            </a:r>
          </a:p>
          <a:p>
            <a:pPr>
              <a:lnSpc>
                <a:spcPct val="150000"/>
              </a:lnSpc>
              <a:spcAft>
                <a:spcPts val="600"/>
              </a:spcAft>
            </a:pPr>
            <a:endParaRPr lang="en-US" sz="2800" dirty="0">
              <a:solidFill>
                <a:srgbClr val="FF0000"/>
              </a:solidFill>
            </a:endParaRPr>
          </a:p>
          <a:p>
            <a:pPr marL="457200" indent="-457200">
              <a:lnSpc>
                <a:spcPct val="150000"/>
              </a:lnSpc>
              <a:spcAft>
                <a:spcPts val="600"/>
              </a:spcAft>
              <a:buFont typeface="Wingdings" panose="05000000000000000000" pitchFamily="2" charset="2"/>
              <a:buChar char="§"/>
            </a:pPr>
            <a:r>
              <a:rPr lang="en-US" sz="2800" dirty="0"/>
              <a:t>Perform resident assessments with Movers and Relocation team to identify contents of home and how many boxes and moving supplies will be needed.</a:t>
            </a:r>
          </a:p>
          <a:p>
            <a:pPr marL="457200" indent="-457200">
              <a:lnSpc>
                <a:spcPct val="150000"/>
              </a:lnSpc>
              <a:spcAft>
                <a:spcPts val="600"/>
              </a:spcAft>
              <a:buFont typeface="Wingdings" panose="05000000000000000000" pitchFamily="2" charset="2"/>
              <a:buChar char="§"/>
            </a:pPr>
            <a:r>
              <a:rPr lang="en-US" sz="2800" dirty="0"/>
              <a:t>Identify residents needing </a:t>
            </a:r>
            <a:r>
              <a:rPr lang="en-US" sz="2800" kern="0" dirty="0">
                <a:ea typeface="Times New Roman" panose="02020603050405020304" pitchFamily="18" charset="0"/>
                <a:cs typeface="Times New Roman" panose="02020603050405020304" pitchFamily="18" charset="0"/>
              </a:rPr>
              <a:t>ADA-accessible units, relay shower grab bar requests to construction, and identify and document medical and </a:t>
            </a:r>
            <a:r>
              <a:rPr lang="en-US" sz="2800" dirty="0"/>
              <a:t>special household needs.</a:t>
            </a:r>
          </a:p>
          <a:p>
            <a:pPr marL="457200" indent="-457200">
              <a:lnSpc>
                <a:spcPct val="150000"/>
              </a:lnSpc>
              <a:spcAft>
                <a:spcPts val="600"/>
              </a:spcAft>
              <a:buFont typeface="Wingdings" panose="05000000000000000000" pitchFamily="2" charset="2"/>
              <a:buChar char="§"/>
            </a:pPr>
            <a:r>
              <a:rPr lang="en-US" sz="2800" dirty="0"/>
              <a:t>How will I know it is my time to move?</a:t>
            </a:r>
          </a:p>
          <a:p>
            <a:pPr marL="457200" indent="-457200">
              <a:lnSpc>
                <a:spcPct val="150000"/>
              </a:lnSpc>
              <a:spcAft>
                <a:spcPts val="600"/>
              </a:spcAft>
              <a:buFont typeface="Wingdings" panose="05000000000000000000" pitchFamily="2" charset="2"/>
              <a:buChar char="§"/>
            </a:pPr>
            <a:endParaRPr lang="en-US" sz="2800" dirty="0"/>
          </a:p>
          <a:p>
            <a:pPr>
              <a:lnSpc>
                <a:spcPct val="150000"/>
              </a:lnSpc>
              <a:spcAft>
                <a:spcPts val="6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4" descr="MIT Relocation">
            <a:extLst>
              <a:ext uri="{FF2B5EF4-FFF2-40B4-BE49-F238E27FC236}">
                <a16:creationId xmlns:a16="http://schemas.microsoft.com/office/drawing/2014/main" id="{DC660A83-C586-29AF-D1A6-16FA3898095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83786" y="8221980"/>
            <a:ext cx="1904213" cy="1807485"/>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 4">
            <a:extLst>
              <a:ext uri="{FF2B5EF4-FFF2-40B4-BE49-F238E27FC236}">
                <a16:creationId xmlns:a16="http://schemas.microsoft.com/office/drawing/2014/main" id="{A1279066-3450-5E0F-E776-9B4DCB1853FE}"/>
              </a:ext>
            </a:extLst>
          </p:cNvPr>
          <p:cNvPicPr>
            <a:picLocks/>
          </p:cNvPicPr>
          <p:nvPr/>
        </p:nvPicPr>
        <p:blipFill>
          <a:blip r:embed="rId3" cstate="print"/>
          <a:stretch>
            <a:fillRect/>
          </a:stretch>
        </p:blipFill>
        <p:spPr>
          <a:xfrm>
            <a:off x="15877114" y="3426714"/>
            <a:ext cx="1725530" cy="1807484"/>
          </a:xfrm>
          <a:prstGeom prst="rect">
            <a:avLst/>
          </a:prstGeom>
        </p:spPr>
      </p:pic>
      <p:sp>
        <p:nvSpPr>
          <p:cNvPr id="6" name="Arrow: Right 5">
            <a:extLst>
              <a:ext uri="{FF2B5EF4-FFF2-40B4-BE49-F238E27FC236}">
                <a16:creationId xmlns:a16="http://schemas.microsoft.com/office/drawing/2014/main" id="{D0E2DC15-A901-D9A4-E512-7330C85D1492}"/>
              </a:ext>
            </a:extLst>
          </p:cNvPr>
          <p:cNvSpPr/>
          <p:nvPr/>
        </p:nvSpPr>
        <p:spPr>
          <a:xfrm>
            <a:off x="14723198" y="4090198"/>
            <a:ext cx="871577" cy="66339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418690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C969E6F-6662-3370-411A-ADBA3072E3BD}"/>
              </a:ext>
            </a:extLst>
          </p:cNvPr>
          <p:cNvSpPr txBox="1"/>
          <p:nvPr/>
        </p:nvSpPr>
        <p:spPr>
          <a:xfrm>
            <a:off x="881270" y="1463213"/>
            <a:ext cx="16525460" cy="7903639"/>
          </a:xfrm>
          <a:prstGeom prst="rect">
            <a:avLst/>
          </a:prstGeom>
          <a:noFill/>
        </p:spPr>
        <p:txBody>
          <a:bodyPr wrap="square">
            <a:spAutoFit/>
          </a:bodyPr>
          <a:lstStyle/>
          <a:p>
            <a:pPr marL="0" marR="0">
              <a:lnSpc>
                <a:spcPct val="115000"/>
              </a:lnSpc>
              <a:spcAft>
                <a:spcPts val="800"/>
              </a:spcAft>
              <a:buNone/>
            </a:pPr>
            <a:r>
              <a:rPr lang="en-US" sz="3600" b="1" kern="0" dirty="0">
                <a:effectLst/>
                <a:latin typeface="Arial Black" panose="020B0A04020102020204" pitchFamily="34" charset="0"/>
                <a:ea typeface="Times New Roman" panose="02020603050405020304" pitchFamily="18" charset="0"/>
                <a:cs typeface="Times New Roman" panose="02020603050405020304" pitchFamily="18" charset="0"/>
              </a:rPr>
              <a:t>RESIDENT NOTICES AND COMMUNICATION</a:t>
            </a:r>
          </a:p>
          <a:p>
            <a:pPr marL="0" marR="0">
              <a:lnSpc>
                <a:spcPct val="115000"/>
              </a:lnSpc>
              <a:spcAft>
                <a:spcPts val="800"/>
              </a:spcAft>
              <a:buNone/>
            </a:pPr>
            <a:endParaRPr lang="en-US" sz="2000" kern="0" dirty="0">
              <a:effectLst/>
              <a:ea typeface="Times New Roman" panose="02020603050405020304" pitchFamily="18" charset="0"/>
              <a:cs typeface="Times New Roman" panose="02020603050405020304" pitchFamily="18" charset="0"/>
            </a:endParaRPr>
          </a:p>
          <a:p>
            <a:pPr marL="0" marR="0">
              <a:lnSpc>
                <a:spcPct val="115000"/>
              </a:lnSpc>
              <a:spcAft>
                <a:spcPts val="800"/>
              </a:spcAft>
              <a:buNone/>
            </a:pPr>
            <a:r>
              <a:rPr lang="en-US" sz="2000" kern="0" dirty="0">
                <a:effectLst/>
                <a:ea typeface="Times New Roman" panose="02020603050405020304" pitchFamily="18" charset="0"/>
                <a:cs typeface="Times New Roman" panose="02020603050405020304" pitchFamily="18" charset="0"/>
              </a:rPr>
              <a:t>All resident notices will be </a:t>
            </a:r>
            <a:r>
              <a:rPr lang="en-US" sz="2000" kern="0" dirty="0">
                <a:ea typeface="Times New Roman" panose="02020603050405020304" pitchFamily="18" charset="0"/>
                <a:cs typeface="Times New Roman" panose="02020603050405020304" pitchFamily="18" charset="0"/>
              </a:rPr>
              <a:t>distributed</a:t>
            </a:r>
            <a:r>
              <a:rPr lang="en-US" sz="2000" kern="0" dirty="0">
                <a:effectLst/>
                <a:ea typeface="Times New Roman" panose="02020603050405020304" pitchFamily="18" charset="0"/>
                <a:cs typeface="Times New Roman" panose="02020603050405020304" pitchFamily="18" charset="0"/>
              </a:rPr>
              <a:t> </a:t>
            </a:r>
            <a:r>
              <a:rPr lang="en-US" sz="2000" b="1" kern="0" dirty="0">
                <a:effectLst/>
                <a:ea typeface="Times New Roman" panose="02020603050405020304" pitchFamily="18" charset="0"/>
                <a:cs typeface="Times New Roman" panose="02020603050405020304" pitchFamily="18" charset="0"/>
              </a:rPr>
              <a:t>in both English and Spanish</a:t>
            </a:r>
            <a:r>
              <a:rPr lang="en-US" sz="2000" kern="0" dirty="0">
                <a:effectLst/>
                <a:ea typeface="Times New Roman" panose="02020603050405020304" pitchFamily="18" charset="0"/>
                <a:cs typeface="Times New Roman" panose="02020603050405020304" pitchFamily="18" charset="0"/>
              </a:rPr>
              <a:t> to ensure clear communication with all households.</a:t>
            </a:r>
            <a:endParaRPr lang="en-US" sz="3200" kern="100" dirty="0">
              <a:effectLst/>
              <a:ea typeface="Aptos" panose="020B0004020202020204" pitchFamily="34" charset="0"/>
              <a:cs typeface="Times New Roman" panose="02020603050405020304" pitchFamily="18" charset="0"/>
            </a:endParaRPr>
          </a:p>
          <a:p>
            <a:pPr marL="0" marR="0">
              <a:lnSpc>
                <a:spcPct val="115000"/>
              </a:lnSpc>
              <a:spcAft>
                <a:spcPts val="800"/>
              </a:spcAft>
              <a:buNone/>
            </a:pPr>
            <a:r>
              <a:rPr lang="en-US" sz="2000" kern="0" dirty="0">
                <a:effectLst/>
                <a:ea typeface="Times New Roman" panose="02020603050405020304" pitchFamily="18" charset="0"/>
                <a:cs typeface="Times New Roman" panose="02020603050405020304" pitchFamily="18" charset="0"/>
              </a:rPr>
              <a:t>Residents will receive notices throughout the renovation and relocation process, so they are informed about upcoming activities affecting them individually and building-wide.</a:t>
            </a:r>
            <a:endParaRPr lang="en-US" sz="3200" kern="100" dirty="0">
              <a:effectLst/>
              <a:ea typeface="Aptos" panose="020B0004020202020204" pitchFamily="34" charset="0"/>
              <a:cs typeface="Times New Roman" panose="02020603050405020304" pitchFamily="18" charset="0"/>
            </a:endParaRPr>
          </a:p>
          <a:p>
            <a:pPr marL="0" marR="0">
              <a:lnSpc>
                <a:spcPct val="115000"/>
              </a:lnSpc>
              <a:spcAft>
                <a:spcPts val="800"/>
              </a:spcAft>
              <a:buNone/>
            </a:pPr>
            <a:endParaRPr lang="en-US" sz="2000" b="1" kern="0" dirty="0">
              <a:effectLst/>
              <a:ea typeface="Times New Roman" panose="02020603050405020304" pitchFamily="18" charset="0"/>
              <a:cs typeface="Times New Roman" panose="02020603050405020304" pitchFamily="18" charset="0"/>
            </a:endParaRPr>
          </a:p>
          <a:p>
            <a:pPr marL="0" marR="0">
              <a:lnSpc>
                <a:spcPct val="115000"/>
              </a:lnSpc>
              <a:spcAft>
                <a:spcPts val="800"/>
              </a:spcAft>
              <a:buNone/>
            </a:pPr>
            <a:r>
              <a:rPr lang="en-US" sz="2800" b="1" u="sng" kern="0" dirty="0">
                <a:effectLst/>
                <a:ea typeface="Times New Roman" panose="02020603050405020304" pitchFamily="18" charset="0"/>
                <a:cs typeface="Times New Roman" panose="02020603050405020304" pitchFamily="18" charset="0"/>
              </a:rPr>
              <a:t>Assessment Notices</a:t>
            </a:r>
            <a:br>
              <a:rPr lang="en-US" sz="2000" kern="0" dirty="0">
                <a:effectLst/>
                <a:ea typeface="Times New Roman" panose="02020603050405020304" pitchFamily="18" charset="0"/>
                <a:cs typeface="Times New Roman" panose="02020603050405020304" pitchFamily="18" charset="0"/>
              </a:rPr>
            </a:br>
            <a:r>
              <a:rPr lang="en-US" sz="2000" kern="0" dirty="0">
                <a:effectLst/>
                <a:ea typeface="Times New Roman" panose="02020603050405020304" pitchFamily="18" charset="0"/>
                <a:cs typeface="Times New Roman" panose="02020603050405020304" pitchFamily="18" charset="0"/>
              </a:rPr>
              <a:t>Residents were notified when the relocation team and representatives from the moving company were to visit their apartments. </a:t>
            </a:r>
          </a:p>
          <a:p>
            <a:pPr marL="0" marR="0">
              <a:lnSpc>
                <a:spcPct val="115000"/>
              </a:lnSpc>
              <a:spcAft>
                <a:spcPts val="800"/>
              </a:spcAft>
              <a:buNone/>
            </a:pPr>
            <a:r>
              <a:rPr lang="en-US" sz="2000" kern="0" dirty="0">
                <a:effectLst/>
                <a:ea typeface="Times New Roman" panose="02020603050405020304" pitchFamily="18" charset="0"/>
                <a:cs typeface="Times New Roman" panose="02020603050405020304" pitchFamily="18" charset="0"/>
              </a:rPr>
              <a:t>The purpose of </a:t>
            </a:r>
            <a:r>
              <a:rPr lang="en-US" sz="2000" kern="0" dirty="0">
                <a:ea typeface="Times New Roman" panose="02020603050405020304" pitchFamily="18" charset="0"/>
                <a:cs typeface="Times New Roman" panose="02020603050405020304" pitchFamily="18" charset="0"/>
              </a:rPr>
              <a:t>the</a:t>
            </a:r>
            <a:r>
              <a:rPr lang="en-US" sz="2000" kern="0" dirty="0">
                <a:effectLst/>
                <a:ea typeface="Times New Roman" panose="02020603050405020304" pitchFamily="18" charset="0"/>
                <a:cs typeface="Times New Roman" panose="02020603050405020304" pitchFamily="18" charset="0"/>
              </a:rPr>
              <a:t> visits: </a:t>
            </a:r>
            <a:endParaRPr lang="en-US" sz="3200" kern="100" dirty="0">
              <a:effectLst/>
              <a:ea typeface="Aptos" panose="020B0004020202020204" pitchFamily="34" charset="0"/>
              <a:cs typeface="Times New Roman" panose="02020603050405020304" pitchFamily="18" charset="0"/>
            </a:endParaRPr>
          </a:p>
          <a:p>
            <a:pPr marL="342900" marR="0" lvl="0" indent="-342900">
              <a:lnSpc>
                <a:spcPct val="115000"/>
              </a:lnSpc>
              <a:spcAft>
                <a:spcPts val="800"/>
              </a:spcAft>
              <a:buSzPts val="1000"/>
              <a:buFont typeface="Symbol" panose="05050102010706020507" pitchFamily="18" charset="2"/>
              <a:buChar char=""/>
              <a:tabLst>
                <a:tab pos="457200" algn="l"/>
              </a:tabLst>
            </a:pPr>
            <a:r>
              <a:rPr lang="en-US" sz="2000" kern="0" dirty="0">
                <a:effectLst/>
                <a:ea typeface="Times New Roman" panose="02020603050405020304" pitchFamily="18" charset="0"/>
                <a:cs typeface="Times New Roman" panose="02020603050405020304" pitchFamily="18" charset="0"/>
              </a:rPr>
              <a:t>The relocation team assessed the residents’ needs and followed up with individual relocation plans. During the visits, the residents asked questions and/or expressed any concerns that were addressed in the moment.</a:t>
            </a:r>
            <a:endParaRPr lang="en-US" sz="3200" kern="100" dirty="0">
              <a:effectLst/>
              <a:ea typeface="Aptos" panose="020B0004020202020204" pitchFamily="34" charset="0"/>
              <a:cs typeface="Times New Roman" panose="02020603050405020304" pitchFamily="18" charset="0"/>
            </a:endParaRPr>
          </a:p>
          <a:p>
            <a:pPr marL="342900" marR="0" lvl="0" indent="-342900">
              <a:lnSpc>
                <a:spcPct val="115000"/>
              </a:lnSpc>
              <a:spcAft>
                <a:spcPts val="800"/>
              </a:spcAft>
              <a:buSzPts val="1000"/>
              <a:buFont typeface="Symbol" panose="05050102010706020507" pitchFamily="18" charset="2"/>
              <a:buChar char=""/>
              <a:tabLst>
                <a:tab pos="457200" algn="l"/>
              </a:tabLst>
            </a:pPr>
            <a:r>
              <a:rPr lang="en-US" sz="2000" kern="0" dirty="0">
                <a:effectLst/>
                <a:ea typeface="Times New Roman" panose="02020603050405020304" pitchFamily="18" charset="0"/>
                <a:cs typeface="Times New Roman" panose="02020603050405020304" pitchFamily="18" charset="0"/>
              </a:rPr>
              <a:t>The moving company representatives assessed the apartments to determine the packing materials and moving services needed.</a:t>
            </a:r>
          </a:p>
          <a:p>
            <a:pPr marR="0" lvl="0">
              <a:lnSpc>
                <a:spcPct val="115000"/>
              </a:lnSpc>
              <a:spcAft>
                <a:spcPts val="800"/>
              </a:spcAft>
              <a:buSzPts val="1000"/>
              <a:tabLst>
                <a:tab pos="457200" algn="l"/>
              </a:tabLst>
            </a:pPr>
            <a:endParaRPr lang="en-US" sz="2000" kern="0" dirty="0">
              <a:ea typeface="Aptos" panose="020B0004020202020204" pitchFamily="34" charset="0"/>
              <a:cs typeface="Times New Roman" panose="02020603050405020304" pitchFamily="18" charset="0"/>
            </a:endParaRPr>
          </a:p>
          <a:p>
            <a:pPr>
              <a:lnSpc>
                <a:spcPct val="115000"/>
              </a:lnSpc>
              <a:spcAft>
                <a:spcPts val="800"/>
              </a:spcAft>
              <a:buSzPts val="1000"/>
              <a:tabLst>
                <a:tab pos="457200" algn="l"/>
              </a:tabLst>
            </a:pPr>
            <a:r>
              <a:rPr lang="en-US" sz="2800" b="1" u="sng" kern="0" dirty="0">
                <a:ea typeface="Times New Roman" panose="02020603050405020304" pitchFamily="18" charset="0"/>
                <a:cs typeface="Times New Roman" panose="02020603050405020304" pitchFamily="18" charset="0"/>
              </a:rPr>
              <a:t>30-Day Relocation Notices</a:t>
            </a:r>
            <a:br>
              <a:rPr lang="en-US" sz="2800" kern="0" dirty="0">
                <a:ea typeface="Times New Roman" panose="02020603050405020304" pitchFamily="18" charset="0"/>
                <a:cs typeface="Times New Roman" panose="02020603050405020304" pitchFamily="18" charset="0"/>
              </a:rPr>
            </a:br>
            <a:r>
              <a:rPr lang="en-US" sz="2000" kern="0" dirty="0">
                <a:ea typeface="Times New Roman" panose="02020603050405020304" pitchFamily="18" charset="0"/>
                <a:cs typeface="Times New Roman" panose="02020603050405020304" pitchFamily="18" charset="0"/>
              </a:rPr>
              <a:t>Residents will receive advance notice informing them that their relocation is approaching. This notice provides sufficient time for residents to prepare and to contact the relocation team with any questions or concerns.</a:t>
            </a:r>
            <a:endParaRPr lang="en-US" sz="2000" kern="100" dirty="0">
              <a:ea typeface="Aptos" panose="020B0004020202020204" pitchFamily="34" charset="0"/>
              <a:cs typeface="Times New Roman" panose="02020603050405020304" pitchFamily="18" charset="0"/>
            </a:endParaRPr>
          </a:p>
          <a:p>
            <a:pPr marR="0" lvl="0">
              <a:lnSpc>
                <a:spcPct val="115000"/>
              </a:lnSpc>
              <a:spcAft>
                <a:spcPts val="800"/>
              </a:spcAft>
              <a:buSzPts val="1000"/>
              <a:tabLst>
                <a:tab pos="457200" algn="l"/>
              </a:tabLst>
            </a:pPr>
            <a:endParaRPr lang="en-US" sz="2800" kern="100" dirty="0">
              <a:effectLst/>
              <a:ea typeface="Aptos" panose="020B0004020202020204" pitchFamily="34" charset="0"/>
              <a:cs typeface="Times New Roman" panose="02020603050405020304" pitchFamily="18" charset="0"/>
            </a:endParaRPr>
          </a:p>
        </p:txBody>
      </p:sp>
      <p:pic>
        <p:nvPicPr>
          <p:cNvPr id="4" name="Picture 4" descr="MIT Relocation">
            <a:extLst>
              <a:ext uri="{FF2B5EF4-FFF2-40B4-BE49-F238E27FC236}">
                <a16:creationId xmlns:a16="http://schemas.microsoft.com/office/drawing/2014/main" id="{F575C8F1-E978-EBF5-B958-42E6B45F56D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289518" y="8465270"/>
            <a:ext cx="1896217" cy="16031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51345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D1FDE56-59CA-16B3-C49C-472C9299AFD7}"/>
              </a:ext>
            </a:extLst>
          </p:cNvPr>
          <p:cNvSpPr txBox="1"/>
          <p:nvPr/>
        </p:nvSpPr>
        <p:spPr>
          <a:xfrm>
            <a:off x="927652" y="1283168"/>
            <a:ext cx="16684487" cy="9111918"/>
          </a:xfrm>
          <a:prstGeom prst="rect">
            <a:avLst/>
          </a:prstGeom>
          <a:noFill/>
        </p:spPr>
        <p:txBody>
          <a:bodyPr wrap="square">
            <a:spAutoFit/>
          </a:bodyPr>
          <a:lstStyle/>
          <a:p>
            <a:pPr marL="0" marR="0">
              <a:lnSpc>
                <a:spcPct val="115000"/>
              </a:lnSpc>
              <a:spcAft>
                <a:spcPts val="800"/>
              </a:spcAft>
              <a:buNone/>
            </a:pPr>
            <a:r>
              <a:rPr lang="en-US" sz="2400" b="1" u="sng" kern="0" dirty="0">
                <a:effectLst/>
                <a:ea typeface="Times New Roman" panose="02020603050405020304" pitchFamily="18" charset="0"/>
                <a:cs typeface="Times New Roman" panose="02020603050405020304" pitchFamily="18" charset="0"/>
              </a:rPr>
              <a:t>Move Notices</a:t>
            </a:r>
            <a:br>
              <a:rPr lang="en-US" sz="1800" kern="0" dirty="0">
                <a:effectLst/>
                <a:latin typeface="Times New Roman" panose="02020603050405020304" pitchFamily="18" charset="0"/>
                <a:ea typeface="Times New Roman" panose="02020603050405020304" pitchFamily="18" charset="0"/>
                <a:cs typeface="Times New Roman" panose="02020603050405020304" pitchFamily="18" charset="0"/>
              </a:rPr>
            </a:br>
            <a:r>
              <a:rPr lang="en-US" sz="2000" kern="0" dirty="0">
                <a:effectLst/>
                <a:ea typeface="Times New Roman" panose="02020603050405020304" pitchFamily="18" charset="0"/>
                <a:cs typeface="Times New Roman" panose="02020603050405020304" pitchFamily="18" charset="0"/>
              </a:rPr>
              <a:t>Move notices will provide residents with the details of their relocation, including:</a:t>
            </a:r>
            <a:endParaRPr lang="en-US" sz="3200" kern="100" dirty="0">
              <a:effectLst/>
              <a:ea typeface="Aptos" panose="020B0004020202020204" pitchFamily="34" charset="0"/>
              <a:cs typeface="Times New Roman" panose="02020603050405020304" pitchFamily="18" charset="0"/>
            </a:endParaRPr>
          </a:p>
          <a:p>
            <a:pPr marL="342900" marR="0" lvl="0" indent="-342900">
              <a:lnSpc>
                <a:spcPct val="115000"/>
              </a:lnSpc>
              <a:spcAft>
                <a:spcPts val="800"/>
              </a:spcAft>
              <a:buSzPts val="1000"/>
              <a:buFont typeface="Symbol" panose="05050102010706020507" pitchFamily="18" charset="2"/>
              <a:buChar char=""/>
              <a:tabLst>
                <a:tab pos="457200" algn="l"/>
              </a:tabLst>
            </a:pPr>
            <a:r>
              <a:rPr lang="en-US" sz="2000" kern="0" dirty="0">
                <a:effectLst/>
                <a:ea typeface="Times New Roman" panose="02020603050405020304" pitchFamily="18" charset="0"/>
                <a:cs typeface="Times New Roman" panose="02020603050405020304" pitchFamily="18" charset="0"/>
              </a:rPr>
              <a:t>The unit they will be moving to</a:t>
            </a:r>
            <a:endParaRPr lang="en-US" sz="3200" kern="100" dirty="0">
              <a:effectLst/>
              <a:ea typeface="Aptos" panose="020B0004020202020204" pitchFamily="34" charset="0"/>
              <a:cs typeface="Times New Roman" panose="02020603050405020304" pitchFamily="18" charset="0"/>
            </a:endParaRPr>
          </a:p>
          <a:p>
            <a:pPr marL="342900" marR="0" lvl="0" indent="-342900">
              <a:lnSpc>
                <a:spcPct val="115000"/>
              </a:lnSpc>
              <a:spcAft>
                <a:spcPts val="800"/>
              </a:spcAft>
              <a:buSzPts val="1000"/>
              <a:buFont typeface="Symbol" panose="05050102010706020507" pitchFamily="18" charset="2"/>
              <a:buChar char=""/>
              <a:tabLst>
                <a:tab pos="457200" algn="l"/>
              </a:tabLst>
            </a:pPr>
            <a:r>
              <a:rPr lang="en-US" sz="2000" kern="0" dirty="0">
                <a:effectLst/>
                <a:ea typeface="Times New Roman" panose="02020603050405020304" pitchFamily="18" charset="0"/>
                <a:cs typeface="Times New Roman" panose="02020603050405020304" pitchFamily="18" charset="0"/>
              </a:rPr>
              <a:t>The scheduled date and time of the move</a:t>
            </a:r>
            <a:endParaRPr lang="en-US" sz="3200" kern="100" dirty="0">
              <a:effectLst/>
              <a:ea typeface="Aptos" panose="020B0004020202020204" pitchFamily="34" charset="0"/>
              <a:cs typeface="Times New Roman" panose="02020603050405020304" pitchFamily="18" charset="0"/>
            </a:endParaRPr>
          </a:p>
          <a:p>
            <a:pPr marL="342900" marR="0" lvl="0" indent="-342900">
              <a:lnSpc>
                <a:spcPct val="115000"/>
              </a:lnSpc>
              <a:spcAft>
                <a:spcPts val="800"/>
              </a:spcAft>
              <a:buSzPts val="1000"/>
              <a:buFont typeface="Symbol" panose="05050102010706020507" pitchFamily="18" charset="2"/>
              <a:buChar char=""/>
              <a:tabLst>
                <a:tab pos="457200" algn="l"/>
              </a:tabLst>
            </a:pPr>
            <a:r>
              <a:rPr lang="en-US" sz="2000" kern="0" dirty="0">
                <a:effectLst/>
                <a:ea typeface="Times New Roman" panose="02020603050405020304" pitchFamily="18" charset="0"/>
                <a:cs typeface="Times New Roman" panose="02020603050405020304" pitchFamily="18" charset="0"/>
              </a:rPr>
              <a:t>Instructions and expectations for moving day</a:t>
            </a:r>
            <a:endParaRPr lang="en-US" sz="3200" kern="100" dirty="0">
              <a:effectLst/>
              <a:ea typeface="Aptos" panose="020B0004020202020204" pitchFamily="34" charset="0"/>
              <a:cs typeface="Times New Roman" panose="02020603050405020304" pitchFamily="18" charset="0"/>
            </a:endParaRPr>
          </a:p>
          <a:p>
            <a:pPr marL="0" marR="0">
              <a:lnSpc>
                <a:spcPct val="115000"/>
              </a:lnSpc>
              <a:spcAft>
                <a:spcPts val="800"/>
              </a:spcAft>
              <a:buNone/>
            </a:pPr>
            <a:r>
              <a:rPr lang="en-US" sz="2000" kern="0" dirty="0">
                <a:effectLst/>
                <a:ea typeface="Times New Roman" panose="02020603050405020304" pitchFamily="18" charset="0"/>
                <a:cs typeface="Times New Roman" panose="02020603050405020304" pitchFamily="18" charset="0"/>
              </a:rPr>
              <a:t>Move notices </a:t>
            </a:r>
            <a:r>
              <a:rPr lang="en-US" sz="2000" kern="0" dirty="0">
                <a:ea typeface="Times New Roman" panose="02020603050405020304" pitchFamily="18" charset="0"/>
                <a:cs typeface="Times New Roman" panose="02020603050405020304" pitchFamily="18" charset="0"/>
              </a:rPr>
              <a:t>will</a:t>
            </a:r>
            <a:r>
              <a:rPr lang="en-US" sz="2000" kern="0" dirty="0">
                <a:effectLst/>
                <a:ea typeface="Times New Roman" panose="02020603050405020304" pitchFamily="18" charset="0"/>
                <a:cs typeface="Times New Roman" panose="02020603050405020304" pitchFamily="18" charset="0"/>
              </a:rPr>
              <a:t> be issued for:</a:t>
            </a:r>
            <a:endParaRPr lang="en-US" sz="3200" kern="100" dirty="0">
              <a:effectLst/>
              <a:ea typeface="Aptos" panose="020B0004020202020204" pitchFamily="34" charset="0"/>
              <a:cs typeface="Times New Roman" panose="02020603050405020304" pitchFamily="18" charset="0"/>
            </a:endParaRPr>
          </a:p>
          <a:p>
            <a:pPr marL="342900" marR="0" lvl="0" indent="-342900">
              <a:lnSpc>
                <a:spcPct val="115000"/>
              </a:lnSpc>
              <a:spcAft>
                <a:spcPts val="800"/>
              </a:spcAft>
              <a:buSzPts val="1000"/>
              <a:buFont typeface="Symbol" panose="05050102010706020507" pitchFamily="18" charset="2"/>
              <a:buChar char=""/>
              <a:tabLst>
                <a:tab pos="457200" algn="l"/>
              </a:tabLst>
            </a:pPr>
            <a:r>
              <a:rPr lang="en-US" sz="2000" b="1" kern="0" dirty="0">
                <a:effectLst/>
                <a:ea typeface="Times New Roman" panose="02020603050405020304" pitchFamily="18" charset="0"/>
                <a:cs typeface="Times New Roman" panose="02020603050405020304" pitchFamily="18" charset="0"/>
              </a:rPr>
              <a:t>Temporary moves</a:t>
            </a:r>
            <a:r>
              <a:rPr lang="en-US" sz="2000" kern="0" dirty="0">
                <a:effectLst/>
                <a:ea typeface="Times New Roman" panose="02020603050405020304" pitchFamily="18" charset="0"/>
                <a:cs typeface="Times New Roman" panose="02020603050405020304" pitchFamily="18" charset="0"/>
              </a:rPr>
              <a:t> – Resident will move to another unit within the </a:t>
            </a:r>
            <a:r>
              <a:rPr lang="en-US" sz="2000" kern="0" dirty="0">
                <a:ea typeface="Times New Roman" panose="02020603050405020304" pitchFamily="18" charset="0"/>
                <a:cs typeface="Times New Roman" panose="02020603050405020304" pitchFamily="18" charset="0"/>
              </a:rPr>
              <a:t>property</a:t>
            </a:r>
            <a:r>
              <a:rPr lang="en-US" sz="2000" kern="0" dirty="0">
                <a:effectLst/>
                <a:ea typeface="Times New Roman" panose="02020603050405020304" pitchFamily="18" charset="0"/>
                <a:cs typeface="Times New Roman" panose="02020603050405020304" pitchFamily="18" charset="0"/>
              </a:rPr>
              <a:t> during renovations.</a:t>
            </a:r>
            <a:endParaRPr lang="en-US" sz="3200" kern="100" dirty="0">
              <a:effectLst/>
              <a:ea typeface="Aptos" panose="020B0004020202020204" pitchFamily="34" charset="0"/>
              <a:cs typeface="Times New Roman" panose="02020603050405020304" pitchFamily="18" charset="0"/>
            </a:endParaRPr>
          </a:p>
          <a:p>
            <a:pPr marL="342900" marR="0" lvl="0" indent="-342900">
              <a:lnSpc>
                <a:spcPct val="115000"/>
              </a:lnSpc>
              <a:spcAft>
                <a:spcPts val="800"/>
              </a:spcAft>
              <a:buSzPts val="1000"/>
              <a:buFont typeface="Symbol" panose="05050102010706020507" pitchFamily="18" charset="2"/>
              <a:buChar char=""/>
              <a:tabLst>
                <a:tab pos="457200" algn="l"/>
              </a:tabLst>
            </a:pPr>
            <a:r>
              <a:rPr lang="en-US" sz="2000" b="1" kern="0" dirty="0">
                <a:effectLst/>
                <a:ea typeface="Times New Roman" panose="02020603050405020304" pitchFamily="18" charset="0"/>
                <a:cs typeface="Times New Roman" panose="02020603050405020304" pitchFamily="18" charset="0"/>
              </a:rPr>
              <a:t>Return moves</a:t>
            </a:r>
            <a:r>
              <a:rPr lang="en-US" sz="2000" kern="0" dirty="0">
                <a:effectLst/>
                <a:ea typeface="Times New Roman" panose="02020603050405020304" pitchFamily="18" charset="0"/>
                <a:cs typeface="Times New Roman" panose="02020603050405020304" pitchFamily="18" charset="0"/>
              </a:rPr>
              <a:t> – Resident will move to their original unit, if applicable at the time of move.</a:t>
            </a:r>
            <a:endParaRPr lang="en-US" sz="2000" kern="0" dirty="0">
              <a:ea typeface="Times New Roman" panose="02020603050405020304" pitchFamily="18" charset="0"/>
              <a:cs typeface="Times New Roman" panose="02020603050405020304" pitchFamily="18" charset="0"/>
            </a:endParaRPr>
          </a:p>
          <a:p>
            <a:pPr marR="0" lvl="0">
              <a:lnSpc>
                <a:spcPct val="115000"/>
              </a:lnSpc>
              <a:spcAft>
                <a:spcPts val="800"/>
              </a:spcAft>
              <a:buSzPts val="1000"/>
              <a:tabLst>
                <a:tab pos="457200" algn="l"/>
              </a:tabLst>
            </a:pPr>
            <a:r>
              <a:rPr lang="en-US" sz="2400" b="1" u="sng" kern="0" dirty="0">
                <a:effectLst/>
                <a:ea typeface="Aptos" panose="020B0004020202020204" pitchFamily="34" charset="0"/>
                <a:cs typeface="Times New Roman" panose="02020603050405020304" pitchFamily="18" charset="0"/>
              </a:rPr>
              <a:t>Moving Costs</a:t>
            </a:r>
          </a:p>
          <a:p>
            <a:pPr marL="457200" marR="0" lvl="0" indent="-457200">
              <a:lnSpc>
                <a:spcPct val="115000"/>
              </a:lnSpc>
              <a:spcAft>
                <a:spcPts val="800"/>
              </a:spcAft>
              <a:buSzPts val="1000"/>
              <a:buFont typeface="Arial" panose="020B0604020202020204" pitchFamily="34" charset="0"/>
              <a:buChar char="•"/>
              <a:tabLst>
                <a:tab pos="457200" algn="l"/>
              </a:tabLst>
            </a:pPr>
            <a:r>
              <a:rPr lang="en-US" sz="2000" kern="0" dirty="0">
                <a:ea typeface="Aptos" panose="020B0004020202020204" pitchFamily="34" charset="0"/>
                <a:cs typeface="Times New Roman" panose="02020603050405020304" pitchFamily="18" charset="0"/>
              </a:rPr>
              <a:t>No Cost to residents</a:t>
            </a:r>
            <a:endParaRPr lang="en-US" sz="3200" kern="100" dirty="0">
              <a:effectLst/>
              <a:ea typeface="Aptos" panose="020B0004020202020204" pitchFamily="34" charset="0"/>
              <a:cs typeface="Times New Roman" panose="02020603050405020304" pitchFamily="18" charset="0"/>
            </a:endParaRPr>
          </a:p>
          <a:p>
            <a:pPr marL="0" marR="0">
              <a:lnSpc>
                <a:spcPct val="115000"/>
              </a:lnSpc>
              <a:spcAft>
                <a:spcPts val="800"/>
              </a:spcAft>
              <a:buNone/>
            </a:pPr>
            <a:r>
              <a:rPr lang="en-US" sz="2400" b="1" u="sng" kern="0" dirty="0">
                <a:effectLst/>
                <a:ea typeface="Times New Roman" panose="02020603050405020304" pitchFamily="18" charset="0"/>
                <a:cs typeface="Times New Roman" panose="02020603050405020304" pitchFamily="18" charset="0"/>
              </a:rPr>
              <a:t>General Building Notices</a:t>
            </a:r>
            <a:br>
              <a:rPr lang="en-US" sz="2000" kern="0" dirty="0">
                <a:effectLst/>
                <a:ea typeface="Times New Roman" panose="02020603050405020304" pitchFamily="18" charset="0"/>
                <a:cs typeface="Times New Roman" panose="02020603050405020304" pitchFamily="18" charset="0"/>
              </a:rPr>
            </a:br>
            <a:r>
              <a:rPr lang="en-US" sz="2000" kern="0" dirty="0">
                <a:effectLst/>
                <a:ea typeface="Times New Roman" panose="02020603050405020304" pitchFamily="18" charset="0"/>
                <a:cs typeface="Times New Roman" panose="02020603050405020304" pitchFamily="18" charset="0"/>
              </a:rPr>
              <a:t>Additional notices will be provided throughout the renovation process to keep residents informed of building-related activities. These may include updates regarding:</a:t>
            </a:r>
            <a:endParaRPr lang="en-US" sz="3200" kern="100" dirty="0">
              <a:effectLst/>
              <a:ea typeface="Aptos" panose="020B0004020202020204" pitchFamily="34" charset="0"/>
              <a:cs typeface="Times New Roman" panose="02020603050405020304" pitchFamily="18" charset="0"/>
            </a:endParaRPr>
          </a:p>
          <a:p>
            <a:pPr marL="342900" marR="0" lvl="0" indent="-342900">
              <a:lnSpc>
                <a:spcPct val="115000"/>
              </a:lnSpc>
              <a:spcAft>
                <a:spcPts val="800"/>
              </a:spcAft>
              <a:buSzPts val="1000"/>
              <a:buFont typeface="Symbol" panose="05050102010706020507" pitchFamily="18" charset="2"/>
              <a:buChar char=""/>
              <a:tabLst>
                <a:tab pos="457200" algn="l"/>
              </a:tabLst>
            </a:pPr>
            <a:r>
              <a:rPr lang="en-US" sz="2000" kern="0" dirty="0">
                <a:effectLst/>
                <a:ea typeface="Times New Roman" panose="02020603050405020304" pitchFamily="18" charset="0"/>
                <a:cs typeface="Times New Roman" panose="02020603050405020304" pitchFamily="18" charset="0"/>
              </a:rPr>
              <a:t>Temporary </a:t>
            </a:r>
            <a:r>
              <a:rPr lang="en-US" sz="2000" kern="0" dirty="0">
                <a:ea typeface="Times New Roman" panose="02020603050405020304" pitchFamily="18" charset="0"/>
                <a:cs typeface="Times New Roman" panose="02020603050405020304" pitchFamily="18" charset="0"/>
              </a:rPr>
              <a:t>w</a:t>
            </a:r>
            <a:r>
              <a:rPr lang="en-US" sz="2000" kern="0" dirty="0">
                <a:effectLst/>
                <a:ea typeface="Times New Roman" panose="02020603050405020304" pitchFamily="18" charset="0"/>
                <a:cs typeface="Times New Roman" panose="02020603050405020304" pitchFamily="18" charset="0"/>
              </a:rPr>
              <a:t>ater shutoffs</a:t>
            </a:r>
            <a:endParaRPr lang="en-US" sz="3200" kern="100" dirty="0">
              <a:effectLst/>
              <a:ea typeface="Aptos" panose="020B0004020202020204" pitchFamily="34" charset="0"/>
              <a:cs typeface="Times New Roman" panose="02020603050405020304" pitchFamily="18" charset="0"/>
            </a:endParaRPr>
          </a:p>
          <a:p>
            <a:pPr marL="342900" marR="0" lvl="0" indent="-342900">
              <a:lnSpc>
                <a:spcPct val="115000"/>
              </a:lnSpc>
              <a:spcAft>
                <a:spcPts val="800"/>
              </a:spcAft>
              <a:buSzPts val="1000"/>
              <a:buFont typeface="Symbol" panose="05050102010706020507" pitchFamily="18" charset="2"/>
              <a:buChar char=""/>
              <a:tabLst>
                <a:tab pos="457200" algn="l"/>
              </a:tabLst>
            </a:pPr>
            <a:r>
              <a:rPr lang="en-US" sz="2000" kern="0" dirty="0">
                <a:effectLst/>
                <a:ea typeface="Times New Roman" panose="02020603050405020304" pitchFamily="18" charset="0"/>
                <a:cs typeface="Times New Roman" panose="02020603050405020304" pitchFamily="18" charset="0"/>
              </a:rPr>
              <a:t>Temporary power interruptions</a:t>
            </a:r>
            <a:endParaRPr lang="en-US" sz="3200" kern="100" dirty="0">
              <a:effectLst/>
              <a:ea typeface="Aptos" panose="020B0004020202020204" pitchFamily="34" charset="0"/>
              <a:cs typeface="Times New Roman" panose="02020603050405020304" pitchFamily="18" charset="0"/>
            </a:endParaRPr>
          </a:p>
          <a:p>
            <a:pPr marL="342900" marR="0" lvl="0" indent="-342900">
              <a:lnSpc>
                <a:spcPct val="115000"/>
              </a:lnSpc>
              <a:spcAft>
                <a:spcPts val="800"/>
              </a:spcAft>
              <a:buSzPts val="1000"/>
              <a:buFont typeface="Symbol" panose="05050102010706020507" pitchFamily="18" charset="2"/>
              <a:buChar char=""/>
              <a:tabLst>
                <a:tab pos="457200" algn="l"/>
              </a:tabLst>
            </a:pPr>
            <a:r>
              <a:rPr lang="en-US" sz="2000" kern="0" dirty="0">
                <a:effectLst/>
                <a:ea typeface="Times New Roman" panose="02020603050405020304" pitchFamily="18" charset="0"/>
                <a:cs typeface="Times New Roman" panose="02020603050405020304" pitchFamily="18" charset="0"/>
              </a:rPr>
              <a:t>Elevator availability etc.</a:t>
            </a:r>
            <a:endParaRPr lang="en-US" sz="3200" kern="100" dirty="0">
              <a:effectLst/>
              <a:ea typeface="Aptos" panose="020B0004020202020204" pitchFamily="34" charset="0"/>
              <a:cs typeface="Times New Roman" panose="02020603050405020304" pitchFamily="18" charset="0"/>
            </a:endParaRPr>
          </a:p>
          <a:p>
            <a:pPr marL="0" marR="0">
              <a:lnSpc>
                <a:spcPct val="115000"/>
              </a:lnSpc>
              <a:buNone/>
            </a:pPr>
            <a:r>
              <a:rPr lang="en-US" sz="2400" b="1" u="sng" kern="0" dirty="0">
                <a:effectLst/>
                <a:ea typeface="Times New Roman" panose="02020603050405020304" pitchFamily="18" charset="0"/>
                <a:cs typeface="Times New Roman" panose="02020603050405020304" pitchFamily="18" charset="0"/>
              </a:rPr>
              <a:t>Notice Delivery and Resident Support</a:t>
            </a:r>
            <a:br>
              <a:rPr lang="en-US" sz="2400" kern="0" dirty="0">
                <a:effectLst/>
                <a:ea typeface="Times New Roman" panose="02020603050405020304" pitchFamily="18" charset="0"/>
                <a:cs typeface="Times New Roman" panose="02020603050405020304" pitchFamily="18" charset="0"/>
              </a:rPr>
            </a:br>
            <a:r>
              <a:rPr lang="en-US" sz="2000" kern="0" dirty="0">
                <a:effectLst/>
                <a:ea typeface="Times New Roman" panose="02020603050405020304" pitchFamily="18" charset="0"/>
                <a:cs typeface="Times New Roman" panose="02020603050405020304" pitchFamily="18" charset="0"/>
              </a:rPr>
              <a:t>Notices will be </a:t>
            </a:r>
            <a:r>
              <a:rPr lang="en-US" sz="2000" b="1" kern="0" dirty="0">
                <a:effectLst/>
                <a:ea typeface="Times New Roman" panose="02020603050405020304" pitchFamily="18" charset="0"/>
                <a:cs typeface="Times New Roman" panose="02020603050405020304" pitchFamily="18" charset="0"/>
              </a:rPr>
              <a:t>hand-delivered to residents</a:t>
            </a:r>
            <a:r>
              <a:rPr lang="en-US" sz="2000" kern="0" dirty="0">
                <a:effectLst/>
                <a:ea typeface="Times New Roman" panose="02020603050405020304" pitchFamily="18" charset="0"/>
                <a:cs typeface="Times New Roman" panose="02020603050405020304" pitchFamily="18" charset="0"/>
              </a:rPr>
              <a:t>, and copies will also be available on Mit Relocation’s Website</a:t>
            </a:r>
            <a:r>
              <a:rPr lang="en-US" sz="3200" kern="100" dirty="0">
                <a:effectLst/>
                <a:ea typeface="Aptos" panose="020B0004020202020204" pitchFamily="34" charset="0"/>
                <a:cs typeface="Times New Roman" panose="02020603050405020304" pitchFamily="18" charset="0"/>
              </a:rPr>
              <a:t> </a:t>
            </a:r>
            <a:r>
              <a:rPr lang="en-US" sz="2000" b="1" u="sng" kern="0" dirty="0">
                <a:solidFill>
                  <a:srgbClr val="467886"/>
                </a:solidFill>
                <a:effectLst/>
                <a:ea typeface="Times New Roman" panose="02020603050405020304" pitchFamily="18" charset="0"/>
                <a:cs typeface="Times New Roman" panose="02020603050405020304" pitchFamily="18" charset="0"/>
                <a:hlinkClick r:id="rId2"/>
              </a:rPr>
              <a:t>https://mitrelo.com/</a:t>
            </a:r>
            <a:r>
              <a:rPr lang="en-US" sz="2000" b="1" kern="0" dirty="0">
                <a:solidFill>
                  <a:srgbClr val="467886"/>
                </a:solidFill>
                <a:ea typeface="Times New Roman" panose="02020603050405020304" pitchFamily="18" charset="0"/>
                <a:cs typeface="Times New Roman" panose="02020603050405020304" pitchFamily="18" charset="0"/>
              </a:rPr>
              <a:t>. </a:t>
            </a:r>
            <a:r>
              <a:rPr lang="en-US" sz="2000" kern="0" dirty="0">
                <a:effectLst/>
                <a:ea typeface="Times New Roman" panose="02020603050405020304" pitchFamily="18" charset="0"/>
                <a:cs typeface="Times New Roman" panose="02020603050405020304" pitchFamily="18" charset="0"/>
              </a:rPr>
              <a:t>Residents scheduled for relocation will be contacted directly by the relocation team to review the process, answer questions, and provide support </a:t>
            </a:r>
          </a:p>
          <a:p>
            <a:pPr marL="0" marR="0">
              <a:lnSpc>
                <a:spcPct val="115000"/>
              </a:lnSpc>
              <a:buNone/>
            </a:pPr>
            <a:r>
              <a:rPr lang="en-US" sz="2000" kern="0" dirty="0">
                <a:ea typeface="Times New Roman" panose="02020603050405020304" pitchFamily="18" charset="0"/>
                <a:cs typeface="Times New Roman" panose="02020603050405020304" pitchFamily="18" charset="0"/>
              </a:rPr>
              <a:t>before, during,</a:t>
            </a:r>
            <a:r>
              <a:rPr lang="en-US" sz="2000" kern="0" dirty="0">
                <a:effectLst/>
                <a:ea typeface="Times New Roman" panose="02020603050405020304" pitchFamily="18" charset="0"/>
                <a:cs typeface="Times New Roman" panose="02020603050405020304" pitchFamily="18" charset="0"/>
              </a:rPr>
              <a:t> and after their move.</a:t>
            </a:r>
            <a:endParaRPr lang="en-US" sz="3200" kern="100" dirty="0">
              <a:effectLst/>
              <a:ea typeface="Aptos" panose="020B0004020202020204" pitchFamily="34" charset="0"/>
              <a:cs typeface="Times New Roman" panose="02020603050405020304" pitchFamily="18" charset="0"/>
            </a:endParaRPr>
          </a:p>
        </p:txBody>
      </p:sp>
      <p:pic>
        <p:nvPicPr>
          <p:cNvPr id="4" name="Picture 4" descr="MIT Relocation">
            <a:extLst>
              <a:ext uri="{FF2B5EF4-FFF2-40B4-BE49-F238E27FC236}">
                <a16:creationId xmlns:a16="http://schemas.microsoft.com/office/drawing/2014/main" id="{651363F8-EC7F-B39D-D438-EAB14272389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449773" y="8804635"/>
            <a:ext cx="1838228" cy="1356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19702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66DFF6-C873-D3D2-81E8-D502A7D96BF4}"/>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2A158858-C237-9EE5-9F04-1BF02DB873C1}"/>
              </a:ext>
            </a:extLst>
          </p:cNvPr>
          <p:cNvSpPr/>
          <p:nvPr/>
        </p:nvSpPr>
        <p:spPr>
          <a:xfrm>
            <a:off x="0" y="0"/>
            <a:ext cx="5807808" cy="10287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2700" marR="5080" indent="117475">
              <a:lnSpc>
                <a:spcPct val="116599"/>
              </a:lnSpc>
              <a:spcBef>
                <a:spcPts val="100"/>
              </a:spcBef>
            </a:pPr>
            <a:endParaRPr lang="en-US" sz="4000" b="1" spc="370" dirty="0">
              <a:solidFill>
                <a:schemeClr val="bg1">
                  <a:lumMod val="95000"/>
                </a:schemeClr>
              </a:solidFill>
              <a:latin typeface="Arial Black" panose="020B0A040201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CE6E2741-67EC-2F43-2AAB-C66EF317622A}"/>
              </a:ext>
            </a:extLst>
          </p:cNvPr>
          <p:cNvSpPr txBox="1"/>
          <p:nvPr/>
        </p:nvSpPr>
        <p:spPr>
          <a:xfrm>
            <a:off x="6017444" y="2271944"/>
            <a:ext cx="11832492" cy="5743111"/>
          </a:xfrm>
          <a:prstGeom prst="rect">
            <a:avLst/>
          </a:prstGeom>
          <a:noFill/>
        </p:spPr>
        <p:txBody>
          <a:bodyPr wrap="square" rtlCol="0">
            <a:spAutoFit/>
          </a:bodyPr>
          <a:lstStyle/>
          <a:p>
            <a:r>
              <a:rPr lang="en-US" sz="5400" b="1" dirty="0">
                <a:latin typeface="Arial Black" panose="020B0A04020102020204" pitchFamily="34" charset="0"/>
                <a:cs typeface="Arial" panose="020B0604020202020204" pitchFamily="34" charset="0"/>
              </a:rPr>
              <a:t>30-Day Notice</a:t>
            </a:r>
          </a:p>
          <a:p>
            <a:r>
              <a:rPr lang="en-US" sz="5400" b="1" dirty="0">
                <a:latin typeface="Arial Black" panose="020B0A04020102020204" pitchFamily="34" charset="0"/>
                <a:cs typeface="Arial" panose="020B0604020202020204" pitchFamily="34" charset="0"/>
              </a:rPr>
              <a:t>Temporary Unit Move Notice</a:t>
            </a:r>
          </a:p>
          <a:p>
            <a:r>
              <a:rPr lang="en-US" sz="5400" b="1" dirty="0">
                <a:latin typeface="Arial Black" panose="020B0A04020102020204" pitchFamily="34" charset="0"/>
                <a:cs typeface="Arial" panose="020B0604020202020204" pitchFamily="34" charset="0"/>
              </a:rPr>
              <a:t>Move Home Notice</a:t>
            </a:r>
          </a:p>
          <a:p>
            <a:endParaRPr lang="en-US" sz="4000" dirty="0">
              <a:latin typeface="Arial" panose="020B0604020202020204" pitchFamily="34" charset="0"/>
              <a:cs typeface="Arial" panose="020B0604020202020204" pitchFamily="34" charset="0"/>
            </a:endParaRPr>
          </a:p>
          <a:p>
            <a:pPr>
              <a:lnSpc>
                <a:spcPct val="115000"/>
              </a:lnSpc>
            </a:pPr>
            <a:r>
              <a:rPr lang="en-US" sz="3200" kern="0" dirty="0">
                <a:latin typeface="Arial" panose="020B0604020202020204" pitchFamily="34" charset="0"/>
                <a:ea typeface="Times New Roman" panose="02020603050405020304" pitchFamily="18" charset="0"/>
                <a:cs typeface="Arial" panose="020B0604020202020204" pitchFamily="34" charset="0"/>
              </a:rPr>
              <a:t>Notices will be </a:t>
            </a:r>
            <a:r>
              <a:rPr lang="en-US" sz="3200" b="1" kern="0" dirty="0">
                <a:latin typeface="Arial" panose="020B0604020202020204" pitchFamily="34" charset="0"/>
                <a:ea typeface="Times New Roman" panose="02020603050405020304" pitchFamily="18" charset="0"/>
                <a:cs typeface="Arial" panose="020B0604020202020204" pitchFamily="34" charset="0"/>
              </a:rPr>
              <a:t>hand-delivered to residents.  </a:t>
            </a:r>
            <a:r>
              <a:rPr lang="en-US" sz="3200" kern="0" dirty="0">
                <a:latin typeface="Arial" panose="020B0604020202020204" pitchFamily="34" charset="0"/>
                <a:ea typeface="Times New Roman" panose="02020603050405020304" pitchFamily="18" charset="0"/>
                <a:cs typeface="Arial" panose="020B0604020202020204" pitchFamily="34" charset="0"/>
              </a:rPr>
              <a:t>Residents scheduled for relocation will be contacted directly by the relocation team to review the process, answer questions, and provide support before, during, and after their move.</a:t>
            </a:r>
            <a:endParaRPr lang="en-US" sz="4400" kern="100" dirty="0">
              <a:latin typeface="Arial" panose="020B0604020202020204" pitchFamily="34" charset="0"/>
              <a:ea typeface="Aptos" panose="020B0004020202020204" pitchFamily="34" charset="0"/>
              <a:cs typeface="Arial" panose="020B0604020202020204" pitchFamily="34" charset="0"/>
            </a:endParaRPr>
          </a:p>
          <a:p>
            <a:endParaRPr lang="en-US" dirty="0"/>
          </a:p>
        </p:txBody>
      </p:sp>
      <p:sp>
        <p:nvSpPr>
          <p:cNvPr id="3" name="TextBox 2">
            <a:extLst>
              <a:ext uri="{FF2B5EF4-FFF2-40B4-BE49-F238E27FC236}">
                <a16:creationId xmlns:a16="http://schemas.microsoft.com/office/drawing/2014/main" id="{217ACFCF-8422-0DBA-8DF9-02CF65CC516B}"/>
              </a:ext>
            </a:extLst>
          </p:cNvPr>
          <p:cNvSpPr txBox="1"/>
          <p:nvPr/>
        </p:nvSpPr>
        <p:spPr>
          <a:xfrm>
            <a:off x="438064" y="4033383"/>
            <a:ext cx="4275015" cy="1938992"/>
          </a:xfrm>
          <a:prstGeom prst="rect">
            <a:avLst/>
          </a:prstGeom>
          <a:noFill/>
        </p:spPr>
        <p:txBody>
          <a:bodyPr wrap="square" rtlCol="0">
            <a:spAutoFit/>
          </a:bodyPr>
          <a:lstStyle/>
          <a:p>
            <a:r>
              <a:rPr lang="en-US" sz="6000" dirty="0">
                <a:solidFill>
                  <a:schemeClr val="bg1"/>
                </a:solidFill>
                <a:latin typeface="Arial Black" panose="020B0A04020102020204" pitchFamily="34" charset="0"/>
              </a:rPr>
              <a:t>MIT NOTICES</a:t>
            </a:r>
          </a:p>
        </p:txBody>
      </p:sp>
      <p:pic>
        <p:nvPicPr>
          <p:cNvPr id="5" name="Picture 4" descr="MIT Relocation">
            <a:extLst>
              <a:ext uri="{FF2B5EF4-FFF2-40B4-BE49-F238E27FC236}">
                <a16:creationId xmlns:a16="http://schemas.microsoft.com/office/drawing/2014/main" id="{4EB9286E-D1D0-FFDB-5970-DBC704B12FA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449773" y="8333295"/>
            <a:ext cx="1798173" cy="17242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37454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CD0AF3-4D92-4ABB-DACF-1585A9E65C09}"/>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0CB515A8-9041-44DF-9679-772BF6275D8F}"/>
              </a:ext>
            </a:extLst>
          </p:cNvPr>
          <p:cNvSpPr/>
          <p:nvPr/>
        </p:nvSpPr>
        <p:spPr>
          <a:xfrm>
            <a:off x="0" y="0"/>
            <a:ext cx="5807808" cy="10287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2700" marR="5080" indent="117475">
              <a:lnSpc>
                <a:spcPct val="116599"/>
              </a:lnSpc>
              <a:spcBef>
                <a:spcPts val="100"/>
              </a:spcBef>
            </a:pPr>
            <a:endParaRPr lang="en-US" sz="4000" b="1" spc="370" dirty="0">
              <a:solidFill>
                <a:schemeClr val="bg1">
                  <a:lumMod val="95000"/>
                </a:schemeClr>
              </a:solidFill>
              <a:latin typeface="Arial Black" panose="020B0A040201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C9B89C78-759E-AADB-9E9F-467E31F75744}"/>
              </a:ext>
            </a:extLst>
          </p:cNvPr>
          <p:cNvSpPr txBox="1"/>
          <p:nvPr/>
        </p:nvSpPr>
        <p:spPr>
          <a:xfrm>
            <a:off x="500227" y="3969215"/>
            <a:ext cx="4275015" cy="1938992"/>
          </a:xfrm>
          <a:prstGeom prst="rect">
            <a:avLst/>
          </a:prstGeom>
          <a:noFill/>
        </p:spPr>
        <p:txBody>
          <a:bodyPr wrap="square" rtlCol="0">
            <a:spAutoFit/>
          </a:bodyPr>
          <a:lstStyle/>
          <a:p>
            <a:r>
              <a:rPr lang="en-US" sz="6000" dirty="0">
                <a:solidFill>
                  <a:schemeClr val="bg1"/>
                </a:solidFill>
                <a:latin typeface="Arial Black" panose="020B0A04020102020204" pitchFamily="34" charset="0"/>
              </a:rPr>
              <a:t>30-DAY NOTICE</a:t>
            </a:r>
          </a:p>
        </p:txBody>
      </p:sp>
      <p:pic>
        <p:nvPicPr>
          <p:cNvPr id="5" name="Picture 4" descr="MIT Relocation">
            <a:extLst>
              <a:ext uri="{FF2B5EF4-FFF2-40B4-BE49-F238E27FC236}">
                <a16:creationId xmlns:a16="http://schemas.microsoft.com/office/drawing/2014/main" id="{4EE5BD79-BB3D-F641-D42F-4C439F331C6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83786" y="8380429"/>
            <a:ext cx="1904214" cy="178073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0C08E510-8427-A67C-5E38-EA6F72FC2C67}"/>
              </a:ext>
            </a:extLst>
          </p:cNvPr>
          <p:cNvPicPr>
            <a:picLocks noChangeAspect="1"/>
          </p:cNvPicPr>
          <p:nvPr/>
        </p:nvPicPr>
        <p:blipFill>
          <a:blip r:embed="rId3"/>
          <a:stretch>
            <a:fillRect/>
          </a:stretch>
        </p:blipFill>
        <p:spPr>
          <a:xfrm>
            <a:off x="6662057" y="0"/>
            <a:ext cx="10013711" cy="10161160"/>
          </a:xfrm>
          <a:prstGeom prst="rect">
            <a:avLst/>
          </a:prstGeom>
        </p:spPr>
      </p:pic>
    </p:spTree>
    <p:extLst>
      <p:ext uri="{BB962C8B-B14F-4D97-AF65-F5344CB8AC3E}">
        <p14:creationId xmlns:p14="http://schemas.microsoft.com/office/powerpoint/2010/main" val="42405707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AEC1DFE-53DD-E5E9-A748-2B2B81F8FE92}"/>
              </a:ext>
            </a:extLst>
          </p:cNvPr>
          <p:cNvSpPr/>
          <p:nvPr/>
        </p:nvSpPr>
        <p:spPr>
          <a:xfrm>
            <a:off x="0" y="0"/>
            <a:ext cx="5791200" cy="10287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2700" marR="5080" indent="117475">
              <a:lnSpc>
                <a:spcPct val="116599"/>
              </a:lnSpc>
              <a:spcBef>
                <a:spcPts val="100"/>
              </a:spcBef>
            </a:pPr>
            <a:r>
              <a:rPr lang="en-US" sz="5400" b="1" spc="370" dirty="0">
                <a:solidFill>
                  <a:schemeClr val="bg1">
                    <a:lumMod val="95000"/>
                  </a:schemeClr>
                </a:solidFill>
                <a:latin typeface="Arial Black" panose="020B0A04020102020204" pitchFamily="34" charset="0"/>
                <a:cs typeface="Arial" panose="020B0604020202020204" pitchFamily="34" charset="0"/>
              </a:rPr>
              <a:t>TEMPORARY  UNIT </a:t>
            </a:r>
          </a:p>
          <a:p>
            <a:pPr marL="12700" marR="5080" indent="117475">
              <a:lnSpc>
                <a:spcPct val="116599"/>
              </a:lnSpc>
              <a:spcBef>
                <a:spcPts val="100"/>
              </a:spcBef>
            </a:pPr>
            <a:r>
              <a:rPr lang="en-US" sz="5400" b="1" spc="370" dirty="0">
                <a:solidFill>
                  <a:schemeClr val="bg1">
                    <a:lumMod val="95000"/>
                  </a:schemeClr>
                </a:solidFill>
                <a:latin typeface="Arial Black" panose="020B0A04020102020204" pitchFamily="34" charset="0"/>
                <a:cs typeface="Arial" panose="020B0604020202020204" pitchFamily="34" charset="0"/>
              </a:rPr>
              <a:t>MOVE NOTICE</a:t>
            </a:r>
          </a:p>
        </p:txBody>
      </p:sp>
      <p:pic>
        <p:nvPicPr>
          <p:cNvPr id="3" name="Picture 2">
            <a:extLst>
              <a:ext uri="{FF2B5EF4-FFF2-40B4-BE49-F238E27FC236}">
                <a16:creationId xmlns:a16="http://schemas.microsoft.com/office/drawing/2014/main" id="{6A21197A-3960-293D-EB0A-A4B3A6551E7B}"/>
              </a:ext>
            </a:extLst>
          </p:cNvPr>
          <p:cNvPicPr>
            <a:picLocks noChangeAspect="1"/>
          </p:cNvPicPr>
          <p:nvPr/>
        </p:nvPicPr>
        <p:blipFill>
          <a:blip r:embed="rId2"/>
          <a:stretch>
            <a:fillRect/>
          </a:stretch>
        </p:blipFill>
        <p:spPr>
          <a:xfrm>
            <a:off x="7055892" y="0"/>
            <a:ext cx="9833811" cy="10287000"/>
          </a:xfrm>
          <a:prstGeom prst="rect">
            <a:avLst/>
          </a:prstGeom>
        </p:spPr>
      </p:pic>
    </p:spTree>
    <p:extLst>
      <p:ext uri="{BB962C8B-B14F-4D97-AF65-F5344CB8AC3E}">
        <p14:creationId xmlns:p14="http://schemas.microsoft.com/office/powerpoint/2010/main" val="17938960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695FADD-FEEC-4CC5-8DC6-AED4EB2797A2}"/>
              </a:ext>
            </a:extLst>
          </p:cNvPr>
          <p:cNvSpPr/>
          <p:nvPr/>
        </p:nvSpPr>
        <p:spPr>
          <a:xfrm>
            <a:off x="0" y="0"/>
            <a:ext cx="5814060" cy="10287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lumMod val="50000"/>
                </a:schemeClr>
              </a:solidFill>
            </a:endParaRPr>
          </a:p>
        </p:txBody>
      </p:sp>
      <p:sp>
        <p:nvSpPr>
          <p:cNvPr id="6" name="Text Placeholder 2">
            <a:extLst>
              <a:ext uri="{FF2B5EF4-FFF2-40B4-BE49-F238E27FC236}">
                <a16:creationId xmlns:a16="http://schemas.microsoft.com/office/drawing/2014/main" id="{72F71316-B312-4FD7-98F9-D9C18CEF647E}"/>
              </a:ext>
            </a:extLst>
          </p:cNvPr>
          <p:cNvSpPr txBox="1">
            <a:spLocks/>
          </p:cNvSpPr>
          <p:nvPr/>
        </p:nvSpPr>
        <p:spPr>
          <a:xfrm>
            <a:off x="6111240" y="1325917"/>
            <a:ext cx="12047059" cy="7516947"/>
          </a:xfrm>
          <a:prstGeom prst="rect">
            <a:avLst/>
          </a:prstGeom>
        </p:spPr>
        <p:txBody>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lnSpc>
                <a:spcPct val="130000"/>
              </a:lnSpc>
              <a:spcAft>
                <a:spcPts val="1200"/>
              </a:spcAft>
            </a:pPr>
            <a:r>
              <a:rPr lang="en-US" sz="2800" b="1" kern="0" dirty="0">
                <a:solidFill>
                  <a:schemeClr val="tx2">
                    <a:lumMod val="50000"/>
                  </a:schemeClr>
                </a:solidFill>
                <a:latin typeface="Aptos" panose="020B0004020202020204" pitchFamily="34" charset="0"/>
              </a:rPr>
              <a:t>PREPARE FOR YOUR MOVE:</a:t>
            </a:r>
          </a:p>
          <a:p>
            <a:pPr marL="514350" indent="-514350">
              <a:lnSpc>
                <a:spcPct val="130000"/>
              </a:lnSpc>
              <a:spcAft>
                <a:spcPts val="1200"/>
              </a:spcAft>
              <a:buAutoNum type="arabicPeriod"/>
            </a:pPr>
            <a:r>
              <a:rPr lang="en-US" sz="2800" kern="0" dirty="0">
                <a:solidFill>
                  <a:schemeClr val="tx2">
                    <a:lumMod val="50000"/>
                  </a:schemeClr>
                </a:solidFill>
              </a:rPr>
              <a:t>Start purging items that you are not planning to take with you, broken furniture, old clothing, old shoes no longer needed.   </a:t>
            </a:r>
          </a:p>
          <a:p>
            <a:pPr marL="514350" indent="-514350">
              <a:lnSpc>
                <a:spcPct val="130000"/>
              </a:lnSpc>
              <a:spcAft>
                <a:spcPts val="1200"/>
              </a:spcAft>
              <a:buAutoNum type="arabicPeriod"/>
            </a:pPr>
            <a:r>
              <a:rPr lang="en-US" sz="2800" kern="0" dirty="0">
                <a:solidFill>
                  <a:schemeClr val="tx2">
                    <a:lumMod val="50000"/>
                  </a:schemeClr>
                </a:solidFill>
              </a:rPr>
              <a:t>Dumpster will be provided on site for bulk items </a:t>
            </a:r>
          </a:p>
          <a:p>
            <a:pPr>
              <a:lnSpc>
                <a:spcPct val="130000"/>
              </a:lnSpc>
              <a:spcAft>
                <a:spcPts val="1200"/>
              </a:spcAft>
            </a:pPr>
            <a:endParaRPr lang="en-US" sz="2800" kern="0" dirty="0">
              <a:solidFill>
                <a:schemeClr val="tx2">
                  <a:lumMod val="50000"/>
                </a:schemeClr>
              </a:solidFill>
            </a:endParaRPr>
          </a:p>
          <a:p>
            <a:pPr>
              <a:lnSpc>
                <a:spcPct val="130000"/>
              </a:lnSpc>
              <a:spcAft>
                <a:spcPts val="1200"/>
              </a:spcAft>
            </a:pPr>
            <a:r>
              <a:rPr lang="en-US" sz="2800" b="1" kern="0" dirty="0">
                <a:solidFill>
                  <a:schemeClr val="tx2">
                    <a:lumMod val="50000"/>
                  </a:schemeClr>
                </a:solidFill>
                <a:latin typeface="Aptos" panose="020B0004020202020204" pitchFamily="34" charset="0"/>
              </a:rPr>
              <a:t>MOVING DAY:  </a:t>
            </a:r>
          </a:p>
          <a:p>
            <a:pPr marL="457200" indent="-457200">
              <a:lnSpc>
                <a:spcPct val="130000"/>
              </a:lnSpc>
              <a:spcAft>
                <a:spcPts val="1200"/>
              </a:spcAft>
              <a:buFont typeface="Wingdings" panose="05000000000000000000" pitchFamily="2" charset="2"/>
              <a:buChar char="§"/>
            </a:pPr>
            <a:r>
              <a:rPr lang="en-US" sz="2800" kern="0" dirty="0">
                <a:solidFill>
                  <a:schemeClr val="tx2">
                    <a:lumMod val="50000"/>
                  </a:schemeClr>
                </a:solidFill>
              </a:rPr>
              <a:t>Residents communicate with movers bulk items to discard, fragile items, etc.</a:t>
            </a:r>
          </a:p>
          <a:p>
            <a:pPr marL="457200" indent="-457200">
              <a:lnSpc>
                <a:spcPct val="130000"/>
              </a:lnSpc>
              <a:spcAft>
                <a:spcPts val="1200"/>
              </a:spcAft>
              <a:buFont typeface="Wingdings" panose="05000000000000000000" pitchFamily="2" charset="2"/>
              <a:buChar char="§"/>
            </a:pPr>
            <a:r>
              <a:rPr lang="en-US" sz="2800" kern="0" dirty="0">
                <a:solidFill>
                  <a:schemeClr val="tx2">
                    <a:lumMod val="50000"/>
                  </a:schemeClr>
                </a:solidFill>
              </a:rPr>
              <a:t>Support residents with final questions and issue resolution. </a:t>
            </a:r>
          </a:p>
          <a:p>
            <a:pPr marL="457200" indent="-457200">
              <a:lnSpc>
                <a:spcPct val="130000"/>
              </a:lnSpc>
              <a:spcAft>
                <a:spcPts val="1200"/>
              </a:spcAft>
              <a:buFont typeface="Wingdings" panose="05000000000000000000" pitchFamily="2" charset="2"/>
              <a:buChar char="§"/>
            </a:pPr>
            <a:r>
              <a:rPr lang="en-US" sz="2800" kern="0" dirty="0">
                <a:solidFill>
                  <a:schemeClr val="tx2">
                    <a:lumMod val="50000"/>
                  </a:schemeClr>
                </a:solidFill>
              </a:rPr>
              <a:t>Relocation Move checklist completed.  </a:t>
            </a:r>
          </a:p>
          <a:p>
            <a:pPr>
              <a:lnSpc>
                <a:spcPct val="130000"/>
              </a:lnSpc>
              <a:spcAft>
                <a:spcPts val="1200"/>
              </a:spcAft>
            </a:pPr>
            <a:endParaRPr lang="en-US" sz="2800" kern="0" dirty="0">
              <a:solidFill>
                <a:schemeClr val="tx2">
                  <a:lumMod val="50000"/>
                </a:schemeClr>
              </a:solidFill>
            </a:endParaRPr>
          </a:p>
        </p:txBody>
      </p:sp>
      <p:pic>
        <p:nvPicPr>
          <p:cNvPr id="3" name="Picture 4" descr="MIT Relocation">
            <a:extLst>
              <a:ext uri="{FF2B5EF4-FFF2-40B4-BE49-F238E27FC236}">
                <a16:creationId xmlns:a16="http://schemas.microsoft.com/office/drawing/2014/main" id="{B010B226-F1A6-3596-195C-B466806702C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55932" y="8121234"/>
            <a:ext cx="2132068" cy="1958377"/>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6103F194-46E7-BCCC-75BE-D2A1C7B9F673}"/>
              </a:ext>
            </a:extLst>
          </p:cNvPr>
          <p:cNvSpPr/>
          <p:nvPr/>
        </p:nvSpPr>
        <p:spPr>
          <a:xfrm>
            <a:off x="26670" y="0"/>
            <a:ext cx="5753100" cy="10287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lumMod val="50000"/>
                </a:schemeClr>
              </a:solidFill>
            </a:endParaRPr>
          </a:p>
          <a:p>
            <a:pPr algn="ctr"/>
            <a:endParaRPr lang="en-US" dirty="0">
              <a:solidFill>
                <a:schemeClr val="bg2">
                  <a:lumMod val="50000"/>
                </a:schemeClr>
              </a:solidFill>
            </a:endParaRPr>
          </a:p>
        </p:txBody>
      </p:sp>
      <p:sp>
        <p:nvSpPr>
          <p:cNvPr id="13" name="object 5">
            <a:extLst>
              <a:ext uri="{FF2B5EF4-FFF2-40B4-BE49-F238E27FC236}">
                <a16:creationId xmlns:a16="http://schemas.microsoft.com/office/drawing/2014/main" id="{1B48072D-850A-32AE-FC92-DDEC0548D81A}"/>
              </a:ext>
            </a:extLst>
          </p:cNvPr>
          <p:cNvSpPr txBox="1"/>
          <p:nvPr/>
        </p:nvSpPr>
        <p:spPr>
          <a:xfrm>
            <a:off x="53340" y="267953"/>
            <a:ext cx="5699760" cy="5938421"/>
          </a:xfrm>
          <a:prstGeom prst="rect">
            <a:avLst/>
          </a:prstGeom>
          <a:noFill/>
        </p:spPr>
        <p:txBody>
          <a:bodyPr vert="horz" wrap="square" lIns="0" tIns="12700" rIns="0" bIns="0" rtlCol="0">
            <a:spAutoFit/>
          </a:bodyPr>
          <a:lstStyle/>
          <a:p>
            <a:pPr marL="12700" marR="5080" indent="117475">
              <a:lnSpc>
                <a:spcPct val="116599"/>
              </a:lnSpc>
              <a:spcBef>
                <a:spcPts val="100"/>
              </a:spcBef>
            </a:pPr>
            <a:endParaRPr lang="en-US" sz="6600" b="1" spc="370" dirty="0">
              <a:solidFill>
                <a:schemeClr val="bg1">
                  <a:lumMod val="95000"/>
                </a:schemeClr>
              </a:solidFill>
              <a:latin typeface="Arial Black" panose="020B0A04020102020204" pitchFamily="34" charset="0"/>
              <a:cs typeface="Arial" panose="020B0604020202020204" pitchFamily="34" charset="0"/>
            </a:endParaRPr>
          </a:p>
          <a:p>
            <a:pPr marL="12700" marR="5080" indent="117475">
              <a:lnSpc>
                <a:spcPct val="116599"/>
              </a:lnSpc>
              <a:spcBef>
                <a:spcPts val="100"/>
              </a:spcBef>
            </a:pPr>
            <a:endParaRPr lang="en-US" sz="6600" b="1" spc="370" dirty="0">
              <a:solidFill>
                <a:schemeClr val="bg1">
                  <a:lumMod val="95000"/>
                </a:schemeClr>
              </a:solidFill>
              <a:latin typeface="Arial Black" panose="020B0A04020102020204" pitchFamily="34" charset="0"/>
              <a:cs typeface="Arial" panose="020B0604020202020204" pitchFamily="34" charset="0"/>
            </a:endParaRPr>
          </a:p>
          <a:p>
            <a:pPr marL="12700" marR="5080" indent="117475">
              <a:lnSpc>
                <a:spcPct val="116599"/>
              </a:lnSpc>
              <a:spcBef>
                <a:spcPts val="100"/>
              </a:spcBef>
            </a:pPr>
            <a:endParaRPr lang="en-US" sz="6600" b="1" spc="370" dirty="0">
              <a:solidFill>
                <a:schemeClr val="bg1">
                  <a:lumMod val="95000"/>
                </a:schemeClr>
              </a:solidFill>
              <a:latin typeface="Arial Black" panose="020B0A04020102020204" pitchFamily="34" charset="0"/>
              <a:cs typeface="Arial" panose="020B0604020202020204" pitchFamily="34" charset="0"/>
            </a:endParaRPr>
          </a:p>
          <a:p>
            <a:pPr marL="12700" marR="5080" indent="117475">
              <a:lnSpc>
                <a:spcPct val="116599"/>
              </a:lnSpc>
              <a:spcBef>
                <a:spcPts val="100"/>
              </a:spcBef>
            </a:pPr>
            <a:r>
              <a:rPr lang="en-US" sz="6000" b="1" spc="370" dirty="0">
                <a:solidFill>
                  <a:schemeClr val="bg1">
                    <a:lumMod val="95000"/>
                  </a:schemeClr>
                </a:solidFill>
                <a:latin typeface="Arial Black" panose="020B0A04020102020204" pitchFamily="34" charset="0"/>
                <a:cs typeface="Arial" panose="020B0604020202020204" pitchFamily="34" charset="0"/>
              </a:rPr>
              <a:t>PHASE 2</a:t>
            </a:r>
          </a:p>
          <a:p>
            <a:pPr marL="12700" marR="5080" indent="117475">
              <a:lnSpc>
                <a:spcPct val="116599"/>
              </a:lnSpc>
              <a:spcBef>
                <a:spcPts val="100"/>
              </a:spcBef>
            </a:pPr>
            <a:r>
              <a:rPr lang="en-US" sz="6000" b="1" spc="370" dirty="0">
                <a:solidFill>
                  <a:schemeClr val="bg1">
                    <a:lumMod val="95000"/>
                  </a:schemeClr>
                </a:solidFill>
                <a:latin typeface="Arial Black" panose="020B0A04020102020204" pitchFamily="34" charset="0"/>
                <a:cs typeface="Arial" panose="020B0604020202020204" pitchFamily="34" charset="0"/>
              </a:rPr>
              <a:t>MOVE-OUT</a:t>
            </a:r>
          </a:p>
        </p:txBody>
      </p:sp>
    </p:spTree>
    <p:extLst>
      <p:ext uri="{BB962C8B-B14F-4D97-AF65-F5344CB8AC3E}">
        <p14:creationId xmlns:p14="http://schemas.microsoft.com/office/powerpoint/2010/main" val="33200428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B7CE8D-8FE3-160A-F44E-EB17C5D825EB}"/>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5F34393A-3BF6-3908-CDA6-02A56A9EFC8C}"/>
              </a:ext>
            </a:extLst>
          </p:cNvPr>
          <p:cNvSpPr/>
          <p:nvPr/>
        </p:nvSpPr>
        <p:spPr>
          <a:xfrm>
            <a:off x="0" y="0"/>
            <a:ext cx="5807808" cy="10287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2700" marR="5080" indent="117475">
              <a:lnSpc>
                <a:spcPct val="116599"/>
              </a:lnSpc>
              <a:spcBef>
                <a:spcPts val="100"/>
              </a:spcBef>
            </a:pPr>
            <a:endParaRPr lang="en-US" sz="4000" b="1" spc="370" dirty="0">
              <a:solidFill>
                <a:schemeClr val="bg1">
                  <a:lumMod val="95000"/>
                </a:schemeClr>
              </a:solidFill>
              <a:latin typeface="Arial Black" panose="020B0A040201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85710501-EA5B-DA4D-6D89-494978758BFC}"/>
              </a:ext>
            </a:extLst>
          </p:cNvPr>
          <p:cNvSpPr txBox="1"/>
          <p:nvPr/>
        </p:nvSpPr>
        <p:spPr>
          <a:xfrm>
            <a:off x="132086" y="3609872"/>
            <a:ext cx="5543636" cy="2585323"/>
          </a:xfrm>
          <a:prstGeom prst="rect">
            <a:avLst/>
          </a:prstGeom>
          <a:noFill/>
        </p:spPr>
        <p:txBody>
          <a:bodyPr wrap="square" rtlCol="0">
            <a:spAutoFit/>
          </a:bodyPr>
          <a:lstStyle/>
          <a:p>
            <a:r>
              <a:rPr lang="en-US" sz="5400" dirty="0">
                <a:solidFill>
                  <a:schemeClr val="bg1"/>
                </a:solidFill>
                <a:latin typeface="Arial Black" panose="020B0A04020102020204" pitchFamily="34" charset="0"/>
              </a:rPr>
              <a:t>RELOCATION MOVE CHECKLIST</a:t>
            </a:r>
          </a:p>
        </p:txBody>
      </p:sp>
      <p:pic>
        <p:nvPicPr>
          <p:cNvPr id="5" name="Picture 4" descr="MIT Relocation">
            <a:extLst>
              <a:ext uri="{FF2B5EF4-FFF2-40B4-BE49-F238E27FC236}">
                <a16:creationId xmlns:a16="http://schemas.microsoft.com/office/drawing/2014/main" id="{CC168FC3-CBFB-6044-3F11-CF1F3700D5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83786" y="8380429"/>
            <a:ext cx="1904214" cy="178073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9EE4FE0E-AA7B-7B30-A89A-3110082C32A7}"/>
              </a:ext>
            </a:extLst>
          </p:cNvPr>
          <p:cNvPicPr>
            <a:picLocks noChangeAspect="1"/>
          </p:cNvPicPr>
          <p:nvPr/>
        </p:nvPicPr>
        <p:blipFill>
          <a:blip r:embed="rId3"/>
          <a:stretch>
            <a:fillRect/>
          </a:stretch>
        </p:blipFill>
        <p:spPr>
          <a:xfrm>
            <a:off x="6978316" y="144379"/>
            <a:ext cx="9273384" cy="10016781"/>
          </a:xfrm>
          <a:prstGeom prst="rect">
            <a:avLst/>
          </a:prstGeom>
        </p:spPr>
      </p:pic>
    </p:spTree>
    <p:extLst>
      <p:ext uri="{BB962C8B-B14F-4D97-AF65-F5344CB8AC3E}">
        <p14:creationId xmlns:p14="http://schemas.microsoft.com/office/powerpoint/2010/main" val="30218952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2D40E0-7DAE-B9E4-23C4-AA9C55B93DE7}"/>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0A76D41C-D06A-FB7F-17B3-ED468BBA6044}"/>
              </a:ext>
            </a:extLst>
          </p:cNvPr>
          <p:cNvSpPr/>
          <p:nvPr/>
        </p:nvSpPr>
        <p:spPr>
          <a:xfrm>
            <a:off x="0" y="0"/>
            <a:ext cx="5899858" cy="10287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lumMod val="50000"/>
                </a:schemeClr>
              </a:solidFill>
            </a:endParaRPr>
          </a:p>
        </p:txBody>
      </p:sp>
      <p:sp>
        <p:nvSpPr>
          <p:cNvPr id="5" name="object 5">
            <a:extLst>
              <a:ext uri="{FF2B5EF4-FFF2-40B4-BE49-F238E27FC236}">
                <a16:creationId xmlns:a16="http://schemas.microsoft.com/office/drawing/2014/main" id="{26B6F33B-711C-1561-619C-2AF00FB618F9}"/>
              </a:ext>
            </a:extLst>
          </p:cNvPr>
          <p:cNvSpPr txBox="1"/>
          <p:nvPr/>
        </p:nvSpPr>
        <p:spPr>
          <a:xfrm>
            <a:off x="87711" y="3504211"/>
            <a:ext cx="5639885" cy="2712987"/>
          </a:xfrm>
          <a:prstGeom prst="rect">
            <a:avLst/>
          </a:prstGeom>
          <a:noFill/>
        </p:spPr>
        <p:txBody>
          <a:bodyPr vert="horz" wrap="square" lIns="0" tIns="12700" rIns="0" bIns="0" rtlCol="0">
            <a:spAutoFit/>
          </a:bodyPr>
          <a:lstStyle/>
          <a:p>
            <a:pPr marL="12700" marR="5080" indent="117475">
              <a:lnSpc>
                <a:spcPct val="116599"/>
              </a:lnSpc>
              <a:spcBef>
                <a:spcPts val="100"/>
              </a:spcBef>
            </a:pPr>
            <a:r>
              <a:rPr lang="en-US" sz="5400" b="1" spc="370" dirty="0">
                <a:solidFill>
                  <a:schemeClr val="bg1"/>
                </a:solidFill>
                <a:latin typeface="Arial Black" panose="020B0A04020102020204" pitchFamily="34" charset="0"/>
                <a:cs typeface="Arial" panose="020B0604020202020204" pitchFamily="34" charset="0"/>
              </a:rPr>
              <a:t>MOVE CREW</a:t>
            </a:r>
          </a:p>
          <a:p>
            <a:pPr marL="12700" marR="5080" indent="117475">
              <a:lnSpc>
                <a:spcPct val="116599"/>
              </a:lnSpc>
              <a:spcBef>
                <a:spcPts val="100"/>
              </a:spcBef>
            </a:pPr>
            <a:r>
              <a:rPr lang="en-US" sz="5400" b="1" spc="370" dirty="0">
                <a:solidFill>
                  <a:schemeClr val="bg1"/>
                </a:solidFill>
                <a:latin typeface="Arial Black" panose="020B0A04020102020204" pitchFamily="34" charset="0"/>
                <a:cs typeface="Arial" panose="020B0604020202020204" pitchFamily="34" charset="0"/>
              </a:rPr>
              <a:t>Movers You </a:t>
            </a:r>
            <a:r>
              <a:rPr lang="en-US" sz="4400" b="1" spc="370" dirty="0">
                <a:solidFill>
                  <a:schemeClr val="bg1"/>
                </a:solidFill>
                <a:latin typeface="Arial Black" panose="020B0A04020102020204" pitchFamily="34" charset="0"/>
                <a:cs typeface="Arial" panose="020B0604020202020204" pitchFamily="34" charset="0"/>
              </a:rPr>
              <a:t>Can Depend On!</a:t>
            </a:r>
            <a:endParaRPr lang="en-US" sz="5400" b="1" cap="small" spc="370" dirty="0">
              <a:solidFill>
                <a:srgbClr val="FF0000"/>
              </a:solidFill>
              <a:latin typeface="Arial Black" panose="020B0A04020102020204" pitchFamily="34" charset="0"/>
              <a:cs typeface="Arial" panose="020B0604020202020204" pitchFamily="34" charset="0"/>
            </a:endParaRPr>
          </a:p>
        </p:txBody>
      </p:sp>
      <p:sp>
        <p:nvSpPr>
          <p:cNvPr id="6" name="Text Placeholder 2">
            <a:extLst>
              <a:ext uri="{FF2B5EF4-FFF2-40B4-BE49-F238E27FC236}">
                <a16:creationId xmlns:a16="http://schemas.microsoft.com/office/drawing/2014/main" id="{37648252-8A7E-845D-2CB0-342E2D52453D}"/>
              </a:ext>
            </a:extLst>
          </p:cNvPr>
          <p:cNvSpPr txBox="1">
            <a:spLocks/>
          </p:cNvSpPr>
          <p:nvPr/>
        </p:nvSpPr>
        <p:spPr>
          <a:xfrm>
            <a:off x="5329916" y="1958377"/>
            <a:ext cx="12782663" cy="7516947"/>
          </a:xfrm>
          <a:prstGeom prst="rect">
            <a:avLst/>
          </a:prstGeom>
        </p:spPr>
        <p:txBody>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457200" indent="-457200">
              <a:lnSpc>
                <a:spcPct val="130000"/>
              </a:lnSpc>
              <a:spcAft>
                <a:spcPts val="1200"/>
              </a:spcAft>
              <a:buFont typeface="Wingdings" panose="05000000000000000000" pitchFamily="2" charset="2"/>
              <a:buChar char="§"/>
            </a:pPr>
            <a:endParaRPr lang="en-US" sz="3200" kern="0" dirty="0">
              <a:solidFill>
                <a:schemeClr val="tx2">
                  <a:lumMod val="50000"/>
                </a:schemeClr>
              </a:solidFill>
            </a:endParaRPr>
          </a:p>
        </p:txBody>
      </p:sp>
      <p:pic>
        <p:nvPicPr>
          <p:cNvPr id="3" name="Picture 4" descr="MIT Relocation">
            <a:extLst>
              <a:ext uri="{FF2B5EF4-FFF2-40B4-BE49-F238E27FC236}">
                <a16:creationId xmlns:a16="http://schemas.microsoft.com/office/drawing/2014/main" id="{ABD9CCB5-7A1E-3D17-7E22-7A22C282038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76396" y="8245987"/>
            <a:ext cx="2111604" cy="192772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514AC47D-9A74-1F71-C9C9-435841EE8C9A}"/>
              </a:ext>
            </a:extLst>
          </p:cNvPr>
          <p:cNvSpPr txBox="1"/>
          <p:nvPr/>
        </p:nvSpPr>
        <p:spPr>
          <a:xfrm>
            <a:off x="5815306" y="554166"/>
            <a:ext cx="12121852" cy="7904472"/>
          </a:xfrm>
          <a:prstGeom prst="rect">
            <a:avLst/>
          </a:prstGeom>
          <a:noFill/>
        </p:spPr>
        <p:txBody>
          <a:bodyPr wrap="square">
            <a:spAutoFit/>
          </a:bodyPr>
          <a:lstStyle/>
          <a:p>
            <a:pPr algn="ctr">
              <a:lnSpc>
                <a:spcPct val="150000"/>
              </a:lnSpc>
            </a:pPr>
            <a:r>
              <a:rPr lang="en-US" sz="7200" b="1" kern="0" dirty="0">
                <a:solidFill>
                  <a:schemeClr val="tx2">
                    <a:lumMod val="50000"/>
                  </a:schemeClr>
                </a:solidFill>
                <a:latin typeface="Arial Black" panose="020B0A04020102020204" pitchFamily="34" charset="0"/>
              </a:rPr>
              <a:t>MOVE CREW</a:t>
            </a:r>
          </a:p>
          <a:p>
            <a:pPr algn="ctr">
              <a:lnSpc>
                <a:spcPct val="150000"/>
              </a:lnSpc>
            </a:pPr>
            <a:r>
              <a:rPr lang="en-US" sz="4400" b="1" kern="0" dirty="0">
                <a:solidFill>
                  <a:schemeClr val="tx2">
                    <a:lumMod val="50000"/>
                  </a:schemeClr>
                </a:solidFill>
              </a:rPr>
              <a:t>Licensed | Insured | Professional Moving Services</a:t>
            </a:r>
          </a:p>
          <a:p>
            <a:pPr>
              <a:lnSpc>
                <a:spcPct val="150000"/>
              </a:lnSpc>
            </a:pPr>
            <a:r>
              <a:rPr lang="en-US" sz="4000" b="1" kern="0" dirty="0">
                <a:solidFill>
                  <a:schemeClr val="tx2">
                    <a:lumMod val="50000"/>
                  </a:schemeClr>
                </a:solidFill>
                <a:latin typeface="Arial Black" panose="020B0A04020102020204" pitchFamily="34" charset="0"/>
              </a:rPr>
              <a:t>   </a:t>
            </a:r>
            <a:endParaRPr lang="en-US" sz="3600" b="1" kern="0" dirty="0">
              <a:solidFill>
                <a:schemeClr val="tx2">
                  <a:lumMod val="50000"/>
                </a:schemeClr>
              </a:solidFill>
              <a:latin typeface="Arial Black" panose="020B0A04020102020204" pitchFamily="34" charset="0"/>
            </a:endParaRPr>
          </a:p>
          <a:p>
            <a:pPr marL="1143000" lvl="1" indent="-685800">
              <a:lnSpc>
                <a:spcPct val="115000"/>
              </a:lnSpc>
              <a:buFont typeface="Wingdings" panose="05000000000000000000" pitchFamily="2" charset="2"/>
              <a:buChar char="§"/>
            </a:pPr>
            <a:r>
              <a:rPr lang="en-US" sz="3600" dirty="0">
                <a:effectLst/>
                <a:ea typeface="Calibri" panose="020F0502020204030204" pitchFamily="34" charset="0"/>
                <a:cs typeface="Times New Roman" panose="02020603050405020304" pitchFamily="18" charset="0"/>
              </a:rPr>
              <a:t>On</a:t>
            </a:r>
            <a:r>
              <a:rPr lang="en-US" sz="3600" dirty="0">
                <a:ea typeface="Calibri" panose="020F0502020204030204" pitchFamily="34" charset="0"/>
                <a:cs typeface="Times New Roman" panose="02020603050405020304" pitchFamily="18" charset="0"/>
              </a:rPr>
              <a:t>-time arrival, trained, courteous employees, and professional moving equipment </a:t>
            </a:r>
          </a:p>
          <a:p>
            <a:pPr marL="1143000" lvl="1" indent="-685800">
              <a:lnSpc>
                <a:spcPct val="115000"/>
              </a:lnSpc>
              <a:buFont typeface="Wingdings" panose="05000000000000000000" pitchFamily="2" charset="2"/>
              <a:buChar char="§"/>
            </a:pPr>
            <a:endParaRPr lang="en-US" sz="3600" dirty="0">
              <a:ea typeface="Calibri" panose="020F0502020204030204" pitchFamily="34" charset="0"/>
              <a:cs typeface="Times New Roman" panose="02020603050405020304" pitchFamily="18" charset="0"/>
            </a:endParaRPr>
          </a:p>
          <a:p>
            <a:pPr marL="1143000" lvl="1" indent="-685800">
              <a:lnSpc>
                <a:spcPct val="115000"/>
              </a:lnSpc>
              <a:buFont typeface="Wingdings" panose="05000000000000000000" pitchFamily="2" charset="2"/>
              <a:buChar char="§"/>
            </a:pPr>
            <a:r>
              <a:rPr lang="en-US" sz="3600" dirty="0">
                <a:effectLst/>
                <a:ea typeface="Calibri" panose="020F0502020204030204" pitchFamily="34" charset="0"/>
                <a:cs typeface="Times New Roman" panose="02020603050405020304" pitchFamily="18" charset="0"/>
              </a:rPr>
              <a:t>Clear communication before and during moves</a:t>
            </a:r>
          </a:p>
          <a:p>
            <a:pPr lvl="1">
              <a:lnSpc>
                <a:spcPct val="115000"/>
              </a:lnSpc>
            </a:pPr>
            <a:endParaRPr lang="en-US" sz="3600" dirty="0">
              <a:effectLst/>
              <a:ea typeface="Calibri" panose="020F0502020204030204" pitchFamily="34" charset="0"/>
              <a:cs typeface="Times New Roman" panose="02020603050405020304" pitchFamily="18" charset="0"/>
            </a:endParaRPr>
          </a:p>
          <a:p>
            <a:pPr marL="1143000" lvl="1" indent="-685800">
              <a:lnSpc>
                <a:spcPct val="115000"/>
              </a:lnSpc>
              <a:buFont typeface="Wingdings" panose="05000000000000000000" pitchFamily="2" charset="2"/>
              <a:buChar char="§"/>
            </a:pPr>
            <a:r>
              <a:rPr lang="en-US" sz="3600" dirty="0">
                <a:ea typeface="Calibri" panose="020F0502020204030204" pitchFamily="34" charset="0"/>
                <a:cs typeface="Times New Roman" panose="02020603050405020304" pitchFamily="18" charset="0"/>
              </a:rPr>
              <a:t>Efficient loading, transport, and setup at destination</a:t>
            </a:r>
          </a:p>
          <a:p>
            <a:pPr marL="914400" lvl="1" indent="-457200">
              <a:lnSpc>
                <a:spcPct val="115000"/>
              </a:lnSpc>
              <a:buFont typeface="Wingdings" panose="05000000000000000000" pitchFamily="2" charset="2"/>
              <a:buChar char="§"/>
            </a:pPr>
            <a:endParaRPr lang="en-US" sz="2400" dirty="0">
              <a:latin typeface="Arial" panose="020B0604020202020204" pitchFamily="34" charset="0"/>
              <a:ea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533655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666EDC-18EF-BA31-DD89-BDE9224982EA}"/>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ADB4050B-5391-0DD0-6D1E-49F649640371}"/>
              </a:ext>
            </a:extLst>
          </p:cNvPr>
          <p:cNvSpPr/>
          <p:nvPr/>
        </p:nvSpPr>
        <p:spPr>
          <a:xfrm>
            <a:off x="0" y="0"/>
            <a:ext cx="5987569" cy="10287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lumMod val="50000"/>
                </a:schemeClr>
              </a:solidFill>
            </a:endParaRPr>
          </a:p>
        </p:txBody>
      </p:sp>
      <p:sp>
        <p:nvSpPr>
          <p:cNvPr id="5" name="object 5">
            <a:extLst>
              <a:ext uri="{FF2B5EF4-FFF2-40B4-BE49-F238E27FC236}">
                <a16:creationId xmlns:a16="http://schemas.microsoft.com/office/drawing/2014/main" id="{F15FA0AB-0A92-5CAF-7938-CCE9A21285F3}"/>
              </a:ext>
            </a:extLst>
          </p:cNvPr>
          <p:cNvSpPr txBox="1"/>
          <p:nvPr/>
        </p:nvSpPr>
        <p:spPr>
          <a:xfrm>
            <a:off x="0" y="3572860"/>
            <a:ext cx="5987569" cy="2622962"/>
          </a:xfrm>
          <a:prstGeom prst="rect">
            <a:avLst/>
          </a:prstGeom>
          <a:noFill/>
        </p:spPr>
        <p:txBody>
          <a:bodyPr vert="horz" wrap="square" lIns="0" tIns="12700" rIns="0" bIns="0" rtlCol="0">
            <a:spAutoFit/>
          </a:bodyPr>
          <a:lstStyle/>
          <a:p>
            <a:pPr marL="12700" marR="5080" indent="117475">
              <a:lnSpc>
                <a:spcPct val="116599"/>
              </a:lnSpc>
              <a:spcBef>
                <a:spcPts val="100"/>
              </a:spcBef>
            </a:pPr>
            <a:r>
              <a:rPr lang="en-US" sz="5400" b="1" spc="370" dirty="0">
                <a:solidFill>
                  <a:schemeClr val="bg1"/>
                </a:solidFill>
                <a:latin typeface="Arial Black" panose="020B0A04020102020204" pitchFamily="34" charset="0"/>
                <a:cs typeface="Arial" panose="020B0604020202020204" pitchFamily="34" charset="0"/>
              </a:rPr>
              <a:t>MOVE CREW</a:t>
            </a:r>
          </a:p>
          <a:p>
            <a:pPr marL="12700" marR="5080" indent="117475" algn="ctr">
              <a:lnSpc>
                <a:spcPct val="116599"/>
              </a:lnSpc>
              <a:spcBef>
                <a:spcPts val="100"/>
              </a:spcBef>
            </a:pPr>
            <a:r>
              <a:rPr lang="en-US" sz="3600" b="1" spc="370" dirty="0">
                <a:solidFill>
                  <a:schemeClr val="bg1"/>
                </a:solidFill>
                <a:latin typeface="Arial Black" panose="020B0A04020102020204" pitchFamily="34" charset="0"/>
                <a:cs typeface="Arial" panose="020B0604020202020204" pitchFamily="34" charset="0"/>
              </a:rPr>
              <a:t>Customer Moving </a:t>
            </a:r>
            <a:r>
              <a:rPr lang="en-US" sz="2800" b="1" spc="370" dirty="0">
                <a:solidFill>
                  <a:schemeClr val="bg1"/>
                </a:solidFill>
                <a:latin typeface="Arial Black" panose="020B0A04020102020204" pitchFamily="34" charset="0"/>
                <a:cs typeface="Arial" panose="020B0604020202020204" pitchFamily="34" charset="0"/>
              </a:rPr>
              <a:t>Inventory &amp; Condition Checklist</a:t>
            </a:r>
            <a:endParaRPr lang="en-US" sz="5400" b="1" cap="small" spc="370" dirty="0">
              <a:solidFill>
                <a:srgbClr val="FF0000"/>
              </a:solidFill>
              <a:latin typeface="Arial Black" panose="020B0A04020102020204" pitchFamily="34" charset="0"/>
              <a:cs typeface="Arial" panose="020B0604020202020204" pitchFamily="34" charset="0"/>
            </a:endParaRPr>
          </a:p>
        </p:txBody>
      </p:sp>
      <p:sp>
        <p:nvSpPr>
          <p:cNvPr id="6" name="Text Placeholder 2">
            <a:extLst>
              <a:ext uri="{FF2B5EF4-FFF2-40B4-BE49-F238E27FC236}">
                <a16:creationId xmlns:a16="http://schemas.microsoft.com/office/drawing/2014/main" id="{2423C529-3989-4B18-320E-48C6EF302FDE}"/>
              </a:ext>
            </a:extLst>
          </p:cNvPr>
          <p:cNvSpPr txBox="1">
            <a:spLocks/>
          </p:cNvSpPr>
          <p:nvPr/>
        </p:nvSpPr>
        <p:spPr>
          <a:xfrm>
            <a:off x="5329916" y="1958377"/>
            <a:ext cx="12782663" cy="7516947"/>
          </a:xfrm>
          <a:prstGeom prst="rect">
            <a:avLst/>
          </a:prstGeom>
        </p:spPr>
        <p:txBody>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457200" indent="-457200">
              <a:lnSpc>
                <a:spcPct val="130000"/>
              </a:lnSpc>
              <a:spcAft>
                <a:spcPts val="1200"/>
              </a:spcAft>
              <a:buFont typeface="Wingdings" panose="05000000000000000000" pitchFamily="2" charset="2"/>
              <a:buChar char="§"/>
            </a:pPr>
            <a:endParaRPr lang="en-US" sz="3200" kern="0" dirty="0">
              <a:solidFill>
                <a:schemeClr val="tx2">
                  <a:lumMod val="50000"/>
                </a:schemeClr>
              </a:solidFill>
            </a:endParaRPr>
          </a:p>
        </p:txBody>
      </p:sp>
      <p:pic>
        <p:nvPicPr>
          <p:cNvPr id="3" name="Picture 4" descr="MIT Relocation">
            <a:extLst>
              <a:ext uri="{FF2B5EF4-FFF2-40B4-BE49-F238E27FC236}">
                <a16:creationId xmlns:a16="http://schemas.microsoft.com/office/drawing/2014/main" id="{F1938850-3565-F8C9-49CB-5A093C9F2E2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76396" y="8245987"/>
            <a:ext cx="2111604" cy="19277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E16FC5AA-34E7-0A4F-5656-B4BA227579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92685" y="0"/>
            <a:ext cx="9622971" cy="10287000"/>
          </a:xfrm>
          <a:prstGeom prst="rect">
            <a:avLst/>
          </a:prstGeom>
        </p:spPr>
      </p:pic>
    </p:spTree>
    <p:extLst>
      <p:ext uri="{BB962C8B-B14F-4D97-AF65-F5344CB8AC3E}">
        <p14:creationId xmlns:p14="http://schemas.microsoft.com/office/powerpoint/2010/main" val="9403036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4CDED4D3-8483-3F3B-75FA-7B61A0B074B2}"/>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FB77B0A2-3E9A-EC33-7E58-EA11FF193632}"/>
              </a:ext>
            </a:extLst>
          </p:cNvPr>
          <p:cNvSpPr/>
          <p:nvPr/>
        </p:nvSpPr>
        <p:spPr>
          <a:xfrm>
            <a:off x="0" y="0"/>
            <a:ext cx="5924896" cy="10286999"/>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lumMod val="50000"/>
                </a:schemeClr>
              </a:solidFill>
            </a:endParaRPr>
          </a:p>
          <a:p>
            <a:pPr algn="ctr"/>
            <a:endParaRPr lang="en-US" dirty="0">
              <a:solidFill>
                <a:schemeClr val="bg2">
                  <a:lumMod val="50000"/>
                </a:schemeClr>
              </a:solidFill>
            </a:endParaRPr>
          </a:p>
        </p:txBody>
      </p:sp>
      <p:sp>
        <p:nvSpPr>
          <p:cNvPr id="5" name="object 5">
            <a:extLst>
              <a:ext uri="{FF2B5EF4-FFF2-40B4-BE49-F238E27FC236}">
                <a16:creationId xmlns:a16="http://schemas.microsoft.com/office/drawing/2014/main" id="{2AF466A4-3C6E-FCBA-F079-E87FE8B0867E}"/>
              </a:ext>
            </a:extLst>
          </p:cNvPr>
          <p:cNvSpPr txBox="1"/>
          <p:nvPr/>
        </p:nvSpPr>
        <p:spPr>
          <a:xfrm>
            <a:off x="11974483" y="-263493"/>
            <a:ext cx="5699760" cy="3529364"/>
          </a:xfrm>
          <a:prstGeom prst="rect">
            <a:avLst/>
          </a:prstGeom>
          <a:noFill/>
        </p:spPr>
        <p:txBody>
          <a:bodyPr vert="horz" wrap="square" lIns="0" tIns="12700" rIns="0" bIns="0" rtlCol="0">
            <a:spAutoFit/>
          </a:bodyPr>
          <a:lstStyle/>
          <a:p>
            <a:pPr marL="12700" marR="5080" indent="117475">
              <a:lnSpc>
                <a:spcPct val="116599"/>
              </a:lnSpc>
              <a:spcBef>
                <a:spcPts val="100"/>
              </a:spcBef>
            </a:pPr>
            <a:endParaRPr lang="en-US" sz="6600" b="1" spc="370" dirty="0">
              <a:solidFill>
                <a:schemeClr val="bg1">
                  <a:lumMod val="95000"/>
                </a:schemeClr>
              </a:solidFill>
              <a:latin typeface="Arial Black" panose="020B0A04020102020204" pitchFamily="34" charset="0"/>
              <a:cs typeface="Arial" panose="020B0604020202020204" pitchFamily="34" charset="0"/>
            </a:endParaRPr>
          </a:p>
          <a:p>
            <a:pPr marL="12700" marR="5080" indent="117475">
              <a:lnSpc>
                <a:spcPct val="116599"/>
              </a:lnSpc>
              <a:spcBef>
                <a:spcPts val="100"/>
              </a:spcBef>
            </a:pPr>
            <a:endParaRPr lang="en-US" sz="6600" b="1" spc="370" dirty="0">
              <a:solidFill>
                <a:schemeClr val="bg1">
                  <a:lumMod val="95000"/>
                </a:schemeClr>
              </a:solidFill>
              <a:latin typeface="Arial Black" panose="020B0A04020102020204" pitchFamily="34" charset="0"/>
              <a:cs typeface="Arial" panose="020B0604020202020204" pitchFamily="34" charset="0"/>
            </a:endParaRPr>
          </a:p>
          <a:p>
            <a:pPr marL="12700" marR="5080" indent="117475">
              <a:lnSpc>
                <a:spcPct val="116599"/>
              </a:lnSpc>
              <a:spcBef>
                <a:spcPts val="100"/>
              </a:spcBef>
            </a:pPr>
            <a:endParaRPr lang="en-US" sz="6600" b="1" spc="370" dirty="0">
              <a:solidFill>
                <a:schemeClr val="bg1">
                  <a:lumMod val="95000"/>
                </a:schemeClr>
              </a:solidFill>
              <a:latin typeface="Arial Black" panose="020B0A04020102020204" pitchFamily="34" charset="0"/>
              <a:cs typeface="Arial" panose="020B0604020202020204" pitchFamily="34" charset="0"/>
            </a:endParaRPr>
          </a:p>
        </p:txBody>
      </p:sp>
      <p:sp>
        <p:nvSpPr>
          <p:cNvPr id="10" name="Text Placeholder 2">
            <a:extLst>
              <a:ext uri="{FF2B5EF4-FFF2-40B4-BE49-F238E27FC236}">
                <a16:creationId xmlns:a16="http://schemas.microsoft.com/office/drawing/2014/main" id="{D6F4AEFC-B04B-AAA6-86FA-1649F61AC209}"/>
              </a:ext>
            </a:extLst>
          </p:cNvPr>
          <p:cNvSpPr txBox="1">
            <a:spLocks/>
          </p:cNvSpPr>
          <p:nvPr/>
        </p:nvSpPr>
        <p:spPr>
          <a:xfrm>
            <a:off x="5671471" y="1109666"/>
            <a:ext cx="10857002" cy="8067667"/>
          </a:xfrm>
          <a:prstGeom prst="rect">
            <a:avLst/>
          </a:prstGeom>
        </p:spPr>
        <p:txBody>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lnSpc>
                <a:spcPct val="150000"/>
              </a:lnSpc>
            </a:pPr>
            <a:endParaRPr lang="en-US" sz="4800" b="1" kern="0" dirty="0">
              <a:solidFill>
                <a:schemeClr val="tx2">
                  <a:lumMod val="50000"/>
                </a:schemeClr>
              </a:solidFill>
            </a:endParaRPr>
          </a:p>
        </p:txBody>
      </p:sp>
      <p:pic>
        <p:nvPicPr>
          <p:cNvPr id="3" name="Picture 4" descr="MIT Relocation">
            <a:extLst>
              <a:ext uri="{FF2B5EF4-FFF2-40B4-BE49-F238E27FC236}">
                <a16:creationId xmlns:a16="http://schemas.microsoft.com/office/drawing/2014/main" id="{51040E3A-6B9E-2B1F-6B5B-524975CCB59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19835" y="8201320"/>
            <a:ext cx="2168165" cy="1950693"/>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B8515885-3E90-5895-06DC-60BAFA8ADDC7}"/>
              </a:ext>
            </a:extLst>
          </p:cNvPr>
          <p:cNvSpPr txBox="1"/>
          <p:nvPr/>
        </p:nvSpPr>
        <p:spPr>
          <a:xfrm>
            <a:off x="161059" y="3265871"/>
            <a:ext cx="5602777" cy="3278654"/>
          </a:xfrm>
          <a:prstGeom prst="rect">
            <a:avLst/>
          </a:prstGeom>
          <a:noFill/>
        </p:spPr>
        <p:txBody>
          <a:bodyPr wrap="square">
            <a:spAutoFit/>
          </a:bodyPr>
          <a:lstStyle/>
          <a:p>
            <a:pPr marL="12700" marR="5080" indent="117475">
              <a:lnSpc>
                <a:spcPct val="116599"/>
              </a:lnSpc>
              <a:spcBef>
                <a:spcPts val="100"/>
              </a:spcBef>
            </a:pPr>
            <a:r>
              <a:rPr lang="en-US" sz="6000" b="1" spc="370" dirty="0">
                <a:solidFill>
                  <a:schemeClr val="bg1">
                    <a:lumMod val="95000"/>
                  </a:schemeClr>
                </a:solidFill>
                <a:latin typeface="Arial Black" panose="020B0A04020102020204" pitchFamily="34" charset="0"/>
                <a:cs typeface="Arial" panose="020B0604020202020204" pitchFamily="34" charset="0"/>
              </a:rPr>
              <a:t>PHASE 3</a:t>
            </a:r>
          </a:p>
          <a:p>
            <a:pPr marL="12700" marR="5080" indent="117475">
              <a:lnSpc>
                <a:spcPct val="116599"/>
              </a:lnSpc>
              <a:spcBef>
                <a:spcPts val="100"/>
              </a:spcBef>
            </a:pPr>
            <a:r>
              <a:rPr lang="en-US" sz="6000" b="1" spc="370" dirty="0">
                <a:solidFill>
                  <a:schemeClr val="bg1">
                    <a:lumMod val="95000"/>
                  </a:schemeClr>
                </a:solidFill>
                <a:latin typeface="Arial Black" panose="020B0A04020102020204" pitchFamily="34" charset="0"/>
                <a:cs typeface="Arial" panose="020B0604020202020204" pitchFamily="34" charset="0"/>
              </a:rPr>
              <a:t>MOVE-IN SUPPORT</a:t>
            </a:r>
          </a:p>
        </p:txBody>
      </p:sp>
      <p:sp>
        <p:nvSpPr>
          <p:cNvPr id="11" name="TextBox 10">
            <a:extLst>
              <a:ext uri="{FF2B5EF4-FFF2-40B4-BE49-F238E27FC236}">
                <a16:creationId xmlns:a16="http://schemas.microsoft.com/office/drawing/2014/main" id="{38B867B3-EC9E-BF55-2FEE-9DD0CCC099D1}"/>
              </a:ext>
            </a:extLst>
          </p:cNvPr>
          <p:cNvSpPr txBox="1"/>
          <p:nvPr/>
        </p:nvSpPr>
        <p:spPr>
          <a:xfrm>
            <a:off x="6974837" y="2703106"/>
            <a:ext cx="9243060" cy="3416320"/>
          </a:xfrm>
          <a:prstGeom prst="rect">
            <a:avLst/>
          </a:prstGeom>
          <a:noFill/>
        </p:spPr>
        <p:txBody>
          <a:bodyPr wrap="square">
            <a:spAutoFit/>
          </a:bodyPr>
          <a:lstStyle/>
          <a:p>
            <a:pPr marL="457200" indent="-457200">
              <a:buFont typeface="Wingdings" panose="05000000000000000000" pitchFamily="2" charset="2"/>
              <a:buChar char="§"/>
            </a:pPr>
            <a:r>
              <a:rPr lang="en-US" sz="3600" dirty="0"/>
              <a:t>Welcome residents to their permanent units with a Move Home Notice.</a:t>
            </a:r>
          </a:p>
          <a:p>
            <a:pPr marL="457200" indent="-457200">
              <a:buFont typeface="Wingdings" panose="05000000000000000000" pitchFamily="2" charset="2"/>
              <a:buChar char="§"/>
            </a:pPr>
            <a:endParaRPr lang="en-US" sz="3600" dirty="0"/>
          </a:p>
          <a:p>
            <a:pPr marL="457200" indent="-457200">
              <a:buFont typeface="Wingdings" panose="05000000000000000000" pitchFamily="2" charset="2"/>
              <a:buChar char="§"/>
            </a:pPr>
            <a:r>
              <a:rPr lang="en-US" sz="3600" dirty="0"/>
              <a:t>Confirm keys, utilities, and unit readiness.</a:t>
            </a:r>
          </a:p>
          <a:p>
            <a:pPr marL="457200" indent="-457200">
              <a:buFont typeface="Wingdings" panose="05000000000000000000" pitchFamily="2" charset="2"/>
              <a:buChar char="§"/>
            </a:pPr>
            <a:endParaRPr lang="en-US" sz="3600" dirty="0"/>
          </a:p>
          <a:p>
            <a:pPr marL="457200" indent="-457200">
              <a:buFont typeface="Wingdings" panose="05000000000000000000" pitchFamily="2" charset="2"/>
              <a:buChar char="§"/>
            </a:pPr>
            <a:r>
              <a:rPr lang="en-US" sz="3600" dirty="0"/>
              <a:t>Follow up after move-in to resolve concerns.</a:t>
            </a:r>
          </a:p>
        </p:txBody>
      </p:sp>
    </p:spTree>
    <p:extLst>
      <p:ext uri="{BB962C8B-B14F-4D97-AF65-F5344CB8AC3E}">
        <p14:creationId xmlns:p14="http://schemas.microsoft.com/office/powerpoint/2010/main" val="20988483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AF11DA10-DEB0-C19C-8730-3CA532BB9598}"/>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6AD62B6A-2535-2DB2-B0D7-5A90E8417E93}"/>
              </a:ext>
            </a:extLst>
          </p:cNvPr>
          <p:cNvSpPr/>
          <p:nvPr/>
        </p:nvSpPr>
        <p:spPr>
          <a:xfrm>
            <a:off x="0" y="0"/>
            <a:ext cx="6004213" cy="10286999"/>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lumMod val="50000"/>
                </a:schemeClr>
              </a:solidFill>
            </a:endParaRPr>
          </a:p>
          <a:p>
            <a:pPr algn="ctr"/>
            <a:endParaRPr lang="en-US" dirty="0">
              <a:solidFill>
                <a:schemeClr val="bg2">
                  <a:lumMod val="50000"/>
                </a:schemeClr>
              </a:solidFill>
            </a:endParaRPr>
          </a:p>
        </p:txBody>
      </p:sp>
      <p:sp>
        <p:nvSpPr>
          <p:cNvPr id="5" name="object 5">
            <a:extLst>
              <a:ext uri="{FF2B5EF4-FFF2-40B4-BE49-F238E27FC236}">
                <a16:creationId xmlns:a16="http://schemas.microsoft.com/office/drawing/2014/main" id="{E8A69437-C14A-5215-E1D7-E8486E96DEE2}"/>
              </a:ext>
            </a:extLst>
          </p:cNvPr>
          <p:cNvSpPr txBox="1"/>
          <p:nvPr/>
        </p:nvSpPr>
        <p:spPr>
          <a:xfrm>
            <a:off x="11974483" y="-263493"/>
            <a:ext cx="5699760" cy="3529364"/>
          </a:xfrm>
          <a:prstGeom prst="rect">
            <a:avLst/>
          </a:prstGeom>
          <a:noFill/>
        </p:spPr>
        <p:txBody>
          <a:bodyPr vert="horz" wrap="square" lIns="0" tIns="12700" rIns="0" bIns="0" rtlCol="0">
            <a:spAutoFit/>
          </a:bodyPr>
          <a:lstStyle/>
          <a:p>
            <a:pPr marL="12700" marR="5080" indent="117475">
              <a:lnSpc>
                <a:spcPct val="116599"/>
              </a:lnSpc>
              <a:spcBef>
                <a:spcPts val="100"/>
              </a:spcBef>
            </a:pPr>
            <a:endParaRPr lang="en-US" sz="6600" b="1" spc="370" dirty="0">
              <a:solidFill>
                <a:schemeClr val="bg1">
                  <a:lumMod val="95000"/>
                </a:schemeClr>
              </a:solidFill>
              <a:latin typeface="Arial Black" panose="020B0A04020102020204" pitchFamily="34" charset="0"/>
              <a:cs typeface="Arial" panose="020B0604020202020204" pitchFamily="34" charset="0"/>
            </a:endParaRPr>
          </a:p>
          <a:p>
            <a:pPr marL="12700" marR="5080" indent="117475">
              <a:lnSpc>
                <a:spcPct val="116599"/>
              </a:lnSpc>
              <a:spcBef>
                <a:spcPts val="100"/>
              </a:spcBef>
            </a:pPr>
            <a:endParaRPr lang="en-US" sz="6600" b="1" spc="370" dirty="0">
              <a:solidFill>
                <a:schemeClr val="bg1">
                  <a:lumMod val="95000"/>
                </a:schemeClr>
              </a:solidFill>
              <a:latin typeface="Arial Black" panose="020B0A04020102020204" pitchFamily="34" charset="0"/>
              <a:cs typeface="Arial" panose="020B0604020202020204" pitchFamily="34" charset="0"/>
            </a:endParaRPr>
          </a:p>
          <a:p>
            <a:pPr marL="12700" marR="5080" indent="117475">
              <a:lnSpc>
                <a:spcPct val="116599"/>
              </a:lnSpc>
              <a:spcBef>
                <a:spcPts val="100"/>
              </a:spcBef>
            </a:pPr>
            <a:endParaRPr lang="en-US" sz="6600" b="1" spc="370" dirty="0">
              <a:solidFill>
                <a:schemeClr val="bg1">
                  <a:lumMod val="95000"/>
                </a:schemeClr>
              </a:solidFill>
              <a:latin typeface="Arial Black" panose="020B0A04020102020204" pitchFamily="34" charset="0"/>
              <a:cs typeface="Arial" panose="020B0604020202020204" pitchFamily="34" charset="0"/>
            </a:endParaRPr>
          </a:p>
        </p:txBody>
      </p:sp>
      <p:sp>
        <p:nvSpPr>
          <p:cNvPr id="10" name="Text Placeholder 2">
            <a:extLst>
              <a:ext uri="{FF2B5EF4-FFF2-40B4-BE49-F238E27FC236}">
                <a16:creationId xmlns:a16="http://schemas.microsoft.com/office/drawing/2014/main" id="{CB4D9552-E965-9364-A4EC-C0F7E4F3AB5D}"/>
              </a:ext>
            </a:extLst>
          </p:cNvPr>
          <p:cNvSpPr txBox="1">
            <a:spLocks/>
          </p:cNvSpPr>
          <p:nvPr/>
        </p:nvSpPr>
        <p:spPr>
          <a:xfrm>
            <a:off x="5671471" y="1109666"/>
            <a:ext cx="10857002" cy="8067667"/>
          </a:xfrm>
          <a:prstGeom prst="rect">
            <a:avLst/>
          </a:prstGeom>
        </p:spPr>
        <p:txBody>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lnSpc>
                <a:spcPct val="150000"/>
              </a:lnSpc>
            </a:pPr>
            <a:endParaRPr lang="en-US" sz="4800" b="1" kern="0" dirty="0">
              <a:solidFill>
                <a:schemeClr val="tx2">
                  <a:lumMod val="50000"/>
                </a:schemeClr>
              </a:solidFill>
            </a:endParaRPr>
          </a:p>
        </p:txBody>
      </p:sp>
      <p:sp>
        <p:nvSpPr>
          <p:cNvPr id="7" name="TextBox 6">
            <a:extLst>
              <a:ext uri="{FF2B5EF4-FFF2-40B4-BE49-F238E27FC236}">
                <a16:creationId xmlns:a16="http://schemas.microsoft.com/office/drawing/2014/main" id="{D7CA945D-DAB0-25AE-0A11-C10B04783936}"/>
              </a:ext>
            </a:extLst>
          </p:cNvPr>
          <p:cNvSpPr txBox="1"/>
          <p:nvPr/>
        </p:nvSpPr>
        <p:spPr>
          <a:xfrm>
            <a:off x="5904807" y="-134439"/>
            <a:ext cx="12139353" cy="4900059"/>
          </a:xfrm>
          <a:prstGeom prst="rect">
            <a:avLst/>
          </a:prstGeom>
          <a:noFill/>
        </p:spPr>
        <p:txBody>
          <a:bodyPr wrap="square">
            <a:spAutoFit/>
          </a:bodyPr>
          <a:lstStyle/>
          <a:p>
            <a:pPr marL="0" marR="0">
              <a:lnSpc>
                <a:spcPct val="115000"/>
              </a:lnSpc>
              <a:spcBef>
                <a:spcPts val="0"/>
              </a:spcBef>
              <a:spcAft>
                <a:spcPts val="1000"/>
              </a:spcAft>
            </a:pPr>
            <a:endParaRPr lang="en-US" sz="4400" dirty="0">
              <a:effectLst/>
              <a:latin typeface="+mj-lt"/>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endParaRPr lang="en-US" sz="2000" b="1" dirty="0">
              <a:effectLst/>
              <a:latin typeface="Arial Black" panose="020B0A04020102020204" pitchFamily="34" charset="0"/>
              <a:ea typeface="Calibri" panose="020F0502020204030204" pitchFamily="34" charset="0"/>
              <a:cs typeface="Times New Roman" panose="02020603050405020304" pitchFamily="18" charset="0"/>
            </a:endParaRPr>
          </a:p>
          <a:p>
            <a:pPr>
              <a:lnSpc>
                <a:spcPct val="115000"/>
              </a:lnSpc>
              <a:spcAft>
                <a:spcPts val="1000"/>
              </a:spcAft>
            </a:pPr>
            <a:endParaRPr lang="en-US" sz="2000" dirty="0">
              <a:ea typeface="Calibri" panose="020F0502020204030204" pitchFamily="34" charset="0"/>
              <a:cs typeface="Times New Roman" panose="02020603050405020304" pitchFamily="18" charset="0"/>
            </a:endParaRPr>
          </a:p>
          <a:p>
            <a:pPr>
              <a:lnSpc>
                <a:spcPct val="115000"/>
              </a:lnSpc>
              <a:spcAft>
                <a:spcPts val="1000"/>
              </a:spcAft>
            </a:pPr>
            <a:endParaRPr lang="en-US" sz="2000" b="1" dirty="0">
              <a:latin typeface="Arial Black" panose="020B0A04020102020204" pitchFamily="34" charset="0"/>
              <a:ea typeface="Calibri" panose="020F0502020204030204" pitchFamily="34" charset="0"/>
              <a:cs typeface="Times New Roman" panose="02020603050405020304" pitchFamily="18" charset="0"/>
            </a:endParaRPr>
          </a:p>
          <a:p>
            <a:pPr>
              <a:lnSpc>
                <a:spcPct val="115000"/>
              </a:lnSpc>
              <a:spcAft>
                <a:spcPts val="1000"/>
              </a:spcAft>
            </a:pPr>
            <a:endParaRPr lang="en-US" sz="2000" b="1" dirty="0">
              <a:latin typeface="Arial Black" panose="020B0A04020102020204" pitchFamily="34" charset="0"/>
              <a:ea typeface="Calibri" panose="020F0502020204030204" pitchFamily="34" charset="0"/>
              <a:cs typeface="Times New Roman" panose="02020603050405020304" pitchFamily="18" charset="0"/>
            </a:endParaRPr>
          </a:p>
          <a:p>
            <a:pPr lvl="1">
              <a:lnSpc>
                <a:spcPct val="115000"/>
              </a:lnSpc>
            </a:pPr>
            <a:endParaRPr lang="en-US" sz="2000" dirty="0">
              <a:effectLst/>
              <a:ea typeface="Calibri" panose="020F0502020204030204" pitchFamily="34" charset="0"/>
              <a:cs typeface="Times New Roman" panose="02020603050405020304" pitchFamily="18" charset="0"/>
            </a:endParaRPr>
          </a:p>
          <a:p>
            <a:pPr marL="800100" lvl="1" indent="-342900">
              <a:lnSpc>
                <a:spcPct val="115000"/>
              </a:lnSpc>
              <a:buFont typeface="Symbol" pitchFamily="2" charset="2"/>
              <a:buChar char=""/>
            </a:pPr>
            <a:endParaRPr lang="en-US" sz="2000" dirty="0">
              <a:effectLst/>
              <a:latin typeface="Arial Black" panose="020B0A0402010202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endParaRPr lang="en-US" sz="2000" b="1" dirty="0">
              <a:latin typeface="Arial Black" panose="020B0A0402010202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endParaRPr lang="en-US" sz="2000" b="1" dirty="0">
              <a:effectLst/>
              <a:latin typeface="Arial Black" panose="020B0A0402010202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4" descr="MIT Relocation">
            <a:extLst>
              <a:ext uri="{FF2B5EF4-FFF2-40B4-BE49-F238E27FC236}">
                <a16:creationId xmlns:a16="http://schemas.microsoft.com/office/drawing/2014/main" id="{D9A12DD4-94B8-13F3-9A01-89228185DFF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20374" y="8712713"/>
            <a:ext cx="1799640" cy="153592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68B3387C-83FD-99A0-D4E7-86E1B4D96A23}"/>
              </a:ext>
            </a:extLst>
          </p:cNvPr>
          <p:cNvSpPr txBox="1"/>
          <p:nvPr/>
        </p:nvSpPr>
        <p:spPr>
          <a:xfrm>
            <a:off x="63038" y="2035487"/>
            <a:ext cx="5749637" cy="5201424"/>
          </a:xfrm>
          <a:prstGeom prst="rect">
            <a:avLst/>
          </a:prstGeom>
          <a:noFill/>
        </p:spPr>
        <p:txBody>
          <a:bodyPr wrap="square">
            <a:spAutoFit/>
          </a:bodyPr>
          <a:lstStyle/>
          <a:p>
            <a:endParaRPr lang="en-US" sz="4800" dirty="0">
              <a:solidFill>
                <a:schemeClr val="bg1"/>
              </a:solidFill>
              <a:latin typeface="Arial Black" panose="020B0A04020102020204" pitchFamily="34" charset="0"/>
            </a:endParaRPr>
          </a:p>
          <a:p>
            <a:r>
              <a:rPr lang="en-US" sz="6000" dirty="0">
                <a:solidFill>
                  <a:schemeClr val="bg1"/>
                </a:solidFill>
                <a:latin typeface="Arial Black" panose="020B0A04020102020204" pitchFamily="34" charset="0"/>
              </a:rPr>
              <a:t>PARKSIDE COMMONS </a:t>
            </a:r>
            <a:r>
              <a:rPr lang="en-US" sz="4400" dirty="0">
                <a:solidFill>
                  <a:schemeClr val="bg1"/>
                </a:solidFill>
                <a:latin typeface="Arial Black" panose="020B0A04020102020204" pitchFamily="34" charset="0"/>
              </a:rPr>
              <a:t>SITE REDEVELOPMENT MAP </a:t>
            </a:r>
          </a:p>
          <a:p>
            <a:r>
              <a:rPr lang="en-US" sz="3200" dirty="0">
                <a:solidFill>
                  <a:schemeClr val="bg1"/>
                </a:solidFill>
                <a:latin typeface="Arial Black" panose="020B0A04020102020204" pitchFamily="34" charset="0"/>
              </a:rPr>
              <a:t>EAST &amp; WEST CAMPUS</a:t>
            </a:r>
            <a:endParaRPr lang="en-US" sz="2400" dirty="0">
              <a:solidFill>
                <a:srgbClr val="C00000"/>
              </a:solidFill>
              <a:latin typeface="Arial Black" panose="020B0A04020102020204" pitchFamily="34" charset="0"/>
            </a:endParaRPr>
          </a:p>
        </p:txBody>
      </p:sp>
      <p:pic>
        <p:nvPicPr>
          <p:cNvPr id="6" name="Picture 5">
            <a:extLst>
              <a:ext uri="{FF2B5EF4-FFF2-40B4-BE49-F238E27FC236}">
                <a16:creationId xmlns:a16="http://schemas.microsoft.com/office/drawing/2014/main" id="{61CF9D77-2219-A568-BB42-BE41F0F10F95}"/>
              </a:ext>
            </a:extLst>
          </p:cNvPr>
          <p:cNvPicPr>
            <a:picLocks noChangeAspect="1"/>
          </p:cNvPicPr>
          <p:nvPr/>
        </p:nvPicPr>
        <p:blipFill>
          <a:blip r:embed="rId3"/>
          <a:stretch>
            <a:fillRect/>
          </a:stretch>
        </p:blipFill>
        <p:spPr>
          <a:xfrm>
            <a:off x="6046011" y="38360"/>
            <a:ext cx="12074003" cy="8674353"/>
          </a:xfrm>
          <a:prstGeom prst="rect">
            <a:avLst/>
          </a:prstGeom>
        </p:spPr>
      </p:pic>
    </p:spTree>
    <p:extLst>
      <p:ext uri="{BB962C8B-B14F-4D97-AF65-F5344CB8AC3E}">
        <p14:creationId xmlns:p14="http://schemas.microsoft.com/office/powerpoint/2010/main" val="25488642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C30311EC-923F-4263-CB71-3C1F3B380DC1}"/>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28D45A06-7DC5-9B81-7685-A2818A5A8973}"/>
              </a:ext>
            </a:extLst>
          </p:cNvPr>
          <p:cNvSpPr/>
          <p:nvPr/>
        </p:nvSpPr>
        <p:spPr>
          <a:xfrm>
            <a:off x="0" y="0"/>
            <a:ext cx="5924896" cy="10286999"/>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lumMod val="50000"/>
                </a:schemeClr>
              </a:solidFill>
            </a:endParaRPr>
          </a:p>
          <a:p>
            <a:pPr algn="ctr"/>
            <a:endParaRPr lang="en-US" dirty="0">
              <a:solidFill>
                <a:schemeClr val="bg2">
                  <a:lumMod val="50000"/>
                </a:schemeClr>
              </a:solidFill>
            </a:endParaRPr>
          </a:p>
        </p:txBody>
      </p:sp>
      <p:sp>
        <p:nvSpPr>
          <p:cNvPr id="5" name="object 5">
            <a:extLst>
              <a:ext uri="{FF2B5EF4-FFF2-40B4-BE49-F238E27FC236}">
                <a16:creationId xmlns:a16="http://schemas.microsoft.com/office/drawing/2014/main" id="{3AFE84AF-349E-8143-8078-965B27EDD30E}"/>
              </a:ext>
            </a:extLst>
          </p:cNvPr>
          <p:cNvSpPr txBox="1"/>
          <p:nvPr/>
        </p:nvSpPr>
        <p:spPr>
          <a:xfrm>
            <a:off x="11974483" y="-263493"/>
            <a:ext cx="5699760" cy="3529364"/>
          </a:xfrm>
          <a:prstGeom prst="rect">
            <a:avLst/>
          </a:prstGeom>
          <a:noFill/>
        </p:spPr>
        <p:txBody>
          <a:bodyPr vert="horz" wrap="square" lIns="0" tIns="12700" rIns="0" bIns="0" rtlCol="0">
            <a:spAutoFit/>
          </a:bodyPr>
          <a:lstStyle/>
          <a:p>
            <a:pPr marL="12700" marR="5080" indent="117475">
              <a:lnSpc>
                <a:spcPct val="116599"/>
              </a:lnSpc>
              <a:spcBef>
                <a:spcPts val="100"/>
              </a:spcBef>
            </a:pPr>
            <a:endParaRPr lang="en-US" sz="6600" b="1" spc="370" dirty="0">
              <a:solidFill>
                <a:schemeClr val="bg1">
                  <a:lumMod val="95000"/>
                </a:schemeClr>
              </a:solidFill>
              <a:latin typeface="Arial Black" panose="020B0A04020102020204" pitchFamily="34" charset="0"/>
              <a:cs typeface="Arial" panose="020B0604020202020204" pitchFamily="34" charset="0"/>
            </a:endParaRPr>
          </a:p>
          <a:p>
            <a:pPr marL="12700" marR="5080" indent="117475">
              <a:lnSpc>
                <a:spcPct val="116599"/>
              </a:lnSpc>
              <a:spcBef>
                <a:spcPts val="100"/>
              </a:spcBef>
            </a:pPr>
            <a:endParaRPr lang="en-US" sz="6600" b="1" spc="370" dirty="0">
              <a:solidFill>
                <a:schemeClr val="bg1">
                  <a:lumMod val="95000"/>
                </a:schemeClr>
              </a:solidFill>
              <a:latin typeface="Arial Black" panose="020B0A04020102020204" pitchFamily="34" charset="0"/>
              <a:cs typeface="Arial" panose="020B0604020202020204" pitchFamily="34" charset="0"/>
            </a:endParaRPr>
          </a:p>
          <a:p>
            <a:pPr marL="12700" marR="5080" indent="117475">
              <a:lnSpc>
                <a:spcPct val="116599"/>
              </a:lnSpc>
              <a:spcBef>
                <a:spcPts val="100"/>
              </a:spcBef>
            </a:pPr>
            <a:endParaRPr lang="en-US" sz="6600" b="1" spc="370" dirty="0">
              <a:solidFill>
                <a:schemeClr val="bg1">
                  <a:lumMod val="95000"/>
                </a:schemeClr>
              </a:solidFill>
              <a:latin typeface="Arial Black" panose="020B0A04020102020204" pitchFamily="34" charset="0"/>
              <a:cs typeface="Arial" panose="020B0604020202020204" pitchFamily="34" charset="0"/>
            </a:endParaRPr>
          </a:p>
        </p:txBody>
      </p:sp>
      <p:sp>
        <p:nvSpPr>
          <p:cNvPr id="10" name="Text Placeholder 2">
            <a:extLst>
              <a:ext uri="{FF2B5EF4-FFF2-40B4-BE49-F238E27FC236}">
                <a16:creationId xmlns:a16="http://schemas.microsoft.com/office/drawing/2014/main" id="{2F4709B2-22C5-2CB3-BD94-F591861FE9F3}"/>
              </a:ext>
            </a:extLst>
          </p:cNvPr>
          <p:cNvSpPr txBox="1">
            <a:spLocks/>
          </p:cNvSpPr>
          <p:nvPr/>
        </p:nvSpPr>
        <p:spPr>
          <a:xfrm>
            <a:off x="5671471" y="1109666"/>
            <a:ext cx="10857002" cy="8067667"/>
          </a:xfrm>
          <a:prstGeom prst="rect">
            <a:avLst/>
          </a:prstGeom>
        </p:spPr>
        <p:txBody>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lnSpc>
                <a:spcPct val="150000"/>
              </a:lnSpc>
            </a:pPr>
            <a:endParaRPr lang="en-US" sz="4800" b="1" kern="0" dirty="0">
              <a:solidFill>
                <a:schemeClr val="tx2">
                  <a:lumMod val="50000"/>
                </a:schemeClr>
              </a:solidFill>
            </a:endParaRPr>
          </a:p>
        </p:txBody>
      </p:sp>
      <p:pic>
        <p:nvPicPr>
          <p:cNvPr id="3" name="Picture 4" descr="MIT Relocation">
            <a:extLst>
              <a:ext uri="{FF2B5EF4-FFF2-40B4-BE49-F238E27FC236}">
                <a16:creationId xmlns:a16="http://schemas.microsoft.com/office/drawing/2014/main" id="{E418B346-33DE-C6D1-757C-FE237D8287E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55506" y="8221980"/>
            <a:ext cx="1932494" cy="180748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E6334B6D-3545-9DA6-28B2-C93EE135471A}"/>
              </a:ext>
            </a:extLst>
          </p:cNvPr>
          <p:cNvSpPr txBox="1"/>
          <p:nvPr/>
        </p:nvSpPr>
        <p:spPr>
          <a:xfrm>
            <a:off x="105121" y="3265871"/>
            <a:ext cx="5714654" cy="2677656"/>
          </a:xfrm>
          <a:prstGeom prst="rect">
            <a:avLst/>
          </a:prstGeom>
          <a:noFill/>
        </p:spPr>
        <p:txBody>
          <a:bodyPr wrap="square">
            <a:spAutoFit/>
          </a:bodyPr>
          <a:lstStyle/>
          <a:p>
            <a:endParaRPr lang="en-US" sz="4800" dirty="0">
              <a:solidFill>
                <a:schemeClr val="bg1"/>
              </a:solidFill>
              <a:latin typeface="Arial Black" panose="020B0A04020102020204" pitchFamily="34" charset="0"/>
            </a:endParaRPr>
          </a:p>
          <a:p>
            <a:r>
              <a:rPr lang="en-US" sz="6000" dirty="0">
                <a:solidFill>
                  <a:schemeClr val="bg1"/>
                </a:solidFill>
                <a:latin typeface="Arial Black" panose="020B0A04020102020204" pitchFamily="34" charset="0"/>
              </a:rPr>
              <a:t>BUILDING SEQUENCE</a:t>
            </a:r>
            <a:endParaRPr lang="en-US" sz="4800" dirty="0">
              <a:solidFill>
                <a:schemeClr val="bg1"/>
              </a:solidFill>
              <a:latin typeface="Arial Black" panose="020B0A04020102020204" pitchFamily="34" charset="0"/>
            </a:endParaRPr>
          </a:p>
        </p:txBody>
      </p:sp>
      <p:sp>
        <p:nvSpPr>
          <p:cNvPr id="7" name="TextBox 6">
            <a:extLst>
              <a:ext uri="{FF2B5EF4-FFF2-40B4-BE49-F238E27FC236}">
                <a16:creationId xmlns:a16="http://schemas.microsoft.com/office/drawing/2014/main" id="{AE48B93C-0106-6044-FA89-FAEAB99CFA18}"/>
              </a:ext>
            </a:extLst>
          </p:cNvPr>
          <p:cNvSpPr txBox="1"/>
          <p:nvPr/>
        </p:nvSpPr>
        <p:spPr>
          <a:xfrm>
            <a:off x="6281362" y="855827"/>
            <a:ext cx="11176000" cy="8094524"/>
          </a:xfrm>
          <a:prstGeom prst="rect">
            <a:avLst/>
          </a:prstGeom>
          <a:noFill/>
        </p:spPr>
        <p:txBody>
          <a:bodyPr wrap="square">
            <a:spAutoFit/>
          </a:bodyPr>
          <a:lstStyle/>
          <a:p>
            <a:pPr marL="285750" indent="-285750">
              <a:buFont typeface="Wingdings" panose="05000000000000000000" pitchFamily="2" charset="2"/>
              <a:buChar char="§"/>
            </a:pPr>
            <a:r>
              <a:rPr lang="en-US" sz="4000" dirty="0"/>
              <a:t>  Building 1809 residents move to renovated</a:t>
            </a:r>
          </a:p>
          <a:p>
            <a:r>
              <a:rPr lang="en-US" sz="4000" dirty="0"/>
              <a:t>    23 scattered units.</a:t>
            </a:r>
          </a:p>
          <a:p>
            <a:pPr>
              <a:buNone/>
            </a:pPr>
            <a:endParaRPr lang="en-US" sz="4000" dirty="0"/>
          </a:p>
          <a:p>
            <a:pPr marL="457200" indent="-457200">
              <a:buFont typeface="Wingdings" panose="05000000000000000000" pitchFamily="2" charset="2"/>
              <a:buChar char="§"/>
            </a:pPr>
            <a:r>
              <a:rPr lang="en-US" sz="4000" dirty="0"/>
              <a:t>Building 1809 is renovated.</a:t>
            </a:r>
          </a:p>
          <a:p>
            <a:pPr marL="457200" indent="-457200">
              <a:buFont typeface="Wingdings" panose="05000000000000000000" pitchFamily="2" charset="2"/>
              <a:buChar char="§"/>
            </a:pPr>
            <a:endParaRPr lang="en-US" sz="4000" dirty="0"/>
          </a:p>
          <a:p>
            <a:pPr marL="457200" indent="-457200">
              <a:buFont typeface="Wingdings" panose="05000000000000000000" pitchFamily="2" charset="2"/>
              <a:buChar char="§"/>
            </a:pPr>
            <a:r>
              <a:rPr lang="en-US" sz="4000" dirty="0"/>
              <a:t>Building 1811 moves out next and into 1809 temporarily.  Then residents will move back home.</a:t>
            </a:r>
          </a:p>
          <a:p>
            <a:r>
              <a:rPr lang="en-US" sz="4000" dirty="0"/>
              <a:t>  </a:t>
            </a:r>
          </a:p>
          <a:p>
            <a:pPr marL="457200" indent="-457200">
              <a:buFont typeface="Wingdings" panose="05000000000000000000" pitchFamily="2" charset="2"/>
              <a:buChar char="§"/>
            </a:pPr>
            <a:r>
              <a:rPr lang="en-US" sz="4000" dirty="0"/>
              <a:t>Next buildings move into temporary units and then go home.  </a:t>
            </a:r>
          </a:p>
          <a:p>
            <a:pPr marL="457200" indent="-457200">
              <a:buFont typeface="Wingdings" panose="05000000000000000000" pitchFamily="2" charset="2"/>
              <a:buChar char="§"/>
            </a:pPr>
            <a:endParaRPr lang="en-US" sz="4000" dirty="0"/>
          </a:p>
          <a:p>
            <a:pPr marL="457200" indent="-457200">
              <a:buFont typeface="Wingdings" panose="05000000000000000000" pitchFamily="2" charset="2"/>
              <a:buChar char="§"/>
            </a:pPr>
            <a:r>
              <a:rPr lang="en-US" sz="4000" dirty="0"/>
              <a:t>The order of buildings moving next is as follows:  1901, 1903, 1813, and 1815</a:t>
            </a:r>
            <a:r>
              <a:rPr lang="en-US" sz="3600" dirty="0"/>
              <a:t>.</a:t>
            </a:r>
          </a:p>
        </p:txBody>
      </p:sp>
    </p:spTree>
    <p:extLst>
      <p:ext uri="{BB962C8B-B14F-4D97-AF65-F5344CB8AC3E}">
        <p14:creationId xmlns:p14="http://schemas.microsoft.com/office/powerpoint/2010/main" val="38262594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E999AFAC-C12F-6023-F0EB-95990A603E2E}"/>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B4E097EC-21DC-7E79-FDFE-4A3CD20A912B}"/>
              </a:ext>
            </a:extLst>
          </p:cNvPr>
          <p:cNvSpPr/>
          <p:nvPr/>
        </p:nvSpPr>
        <p:spPr>
          <a:xfrm>
            <a:off x="0" y="0"/>
            <a:ext cx="5924896" cy="10286999"/>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lumMod val="50000"/>
                </a:schemeClr>
              </a:solidFill>
            </a:endParaRPr>
          </a:p>
          <a:p>
            <a:pPr algn="ctr"/>
            <a:endParaRPr lang="en-US" dirty="0">
              <a:solidFill>
                <a:schemeClr val="bg2">
                  <a:lumMod val="50000"/>
                </a:schemeClr>
              </a:solidFill>
            </a:endParaRPr>
          </a:p>
        </p:txBody>
      </p:sp>
      <p:sp>
        <p:nvSpPr>
          <p:cNvPr id="5" name="object 5">
            <a:extLst>
              <a:ext uri="{FF2B5EF4-FFF2-40B4-BE49-F238E27FC236}">
                <a16:creationId xmlns:a16="http://schemas.microsoft.com/office/drawing/2014/main" id="{FCF47BA2-E4FB-9E88-C2D2-2ECD7C582115}"/>
              </a:ext>
            </a:extLst>
          </p:cNvPr>
          <p:cNvSpPr txBox="1"/>
          <p:nvPr/>
        </p:nvSpPr>
        <p:spPr>
          <a:xfrm>
            <a:off x="11974483" y="-286353"/>
            <a:ext cx="5699760" cy="3529364"/>
          </a:xfrm>
          <a:prstGeom prst="rect">
            <a:avLst/>
          </a:prstGeom>
          <a:noFill/>
        </p:spPr>
        <p:txBody>
          <a:bodyPr vert="horz" wrap="square" lIns="0" tIns="12700" rIns="0" bIns="0" rtlCol="0">
            <a:spAutoFit/>
          </a:bodyPr>
          <a:lstStyle/>
          <a:p>
            <a:pPr marL="12700" marR="5080" indent="117475">
              <a:lnSpc>
                <a:spcPct val="116599"/>
              </a:lnSpc>
              <a:spcBef>
                <a:spcPts val="100"/>
              </a:spcBef>
            </a:pPr>
            <a:endParaRPr lang="en-US" sz="6600" b="1" spc="370" dirty="0">
              <a:solidFill>
                <a:schemeClr val="bg1">
                  <a:lumMod val="95000"/>
                </a:schemeClr>
              </a:solidFill>
              <a:latin typeface="Arial Black" panose="020B0A04020102020204" pitchFamily="34" charset="0"/>
              <a:cs typeface="Arial" panose="020B0604020202020204" pitchFamily="34" charset="0"/>
            </a:endParaRPr>
          </a:p>
          <a:p>
            <a:pPr marL="12700" marR="5080" indent="117475">
              <a:lnSpc>
                <a:spcPct val="116599"/>
              </a:lnSpc>
              <a:spcBef>
                <a:spcPts val="100"/>
              </a:spcBef>
            </a:pPr>
            <a:endParaRPr lang="en-US" sz="6600" b="1" spc="370" dirty="0">
              <a:solidFill>
                <a:schemeClr val="bg1">
                  <a:lumMod val="95000"/>
                </a:schemeClr>
              </a:solidFill>
              <a:latin typeface="Arial Black" panose="020B0A04020102020204" pitchFamily="34" charset="0"/>
              <a:cs typeface="Arial" panose="020B0604020202020204" pitchFamily="34" charset="0"/>
            </a:endParaRPr>
          </a:p>
          <a:p>
            <a:pPr marL="12700" marR="5080" indent="117475">
              <a:lnSpc>
                <a:spcPct val="116599"/>
              </a:lnSpc>
              <a:spcBef>
                <a:spcPts val="100"/>
              </a:spcBef>
            </a:pPr>
            <a:endParaRPr lang="en-US" sz="6600" b="1" spc="370" dirty="0">
              <a:solidFill>
                <a:schemeClr val="bg1">
                  <a:lumMod val="95000"/>
                </a:schemeClr>
              </a:solidFill>
              <a:latin typeface="Arial Black" panose="020B0A04020102020204" pitchFamily="34" charset="0"/>
              <a:cs typeface="Arial" panose="020B0604020202020204" pitchFamily="34" charset="0"/>
            </a:endParaRPr>
          </a:p>
        </p:txBody>
      </p:sp>
      <p:sp>
        <p:nvSpPr>
          <p:cNvPr id="10" name="Text Placeholder 2">
            <a:extLst>
              <a:ext uri="{FF2B5EF4-FFF2-40B4-BE49-F238E27FC236}">
                <a16:creationId xmlns:a16="http://schemas.microsoft.com/office/drawing/2014/main" id="{A51CBBAD-8DC0-B5FF-B27F-47B7BCB516C6}"/>
              </a:ext>
            </a:extLst>
          </p:cNvPr>
          <p:cNvSpPr txBox="1">
            <a:spLocks/>
          </p:cNvSpPr>
          <p:nvPr/>
        </p:nvSpPr>
        <p:spPr>
          <a:xfrm>
            <a:off x="5671471" y="1109666"/>
            <a:ext cx="10857002" cy="8067667"/>
          </a:xfrm>
          <a:prstGeom prst="rect">
            <a:avLst/>
          </a:prstGeom>
        </p:spPr>
        <p:txBody>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lnSpc>
                <a:spcPct val="150000"/>
              </a:lnSpc>
            </a:pPr>
            <a:endParaRPr lang="en-US" sz="4800" b="1" kern="0" dirty="0">
              <a:solidFill>
                <a:schemeClr val="tx2">
                  <a:lumMod val="50000"/>
                </a:schemeClr>
              </a:solidFill>
            </a:endParaRPr>
          </a:p>
        </p:txBody>
      </p:sp>
      <p:pic>
        <p:nvPicPr>
          <p:cNvPr id="3" name="Picture 4" descr="MIT Relocation">
            <a:extLst>
              <a:ext uri="{FF2B5EF4-FFF2-40B4-BE49-F238E27FC236}">
                <a16:creationId xmlns:a16="http://schemas.microsoft.com/office/drawing/2014/main" id="{665F1DA1-C609-13CD-B725-2F9993B63F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421493" y="8431109"/>
            <a:ext cx="1866507" cy="180748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2A98F4AE-2A0B-9767-91B1-C19827E0874D}"/>
              </a:ext>
            </a:extLst>
          </p:cNvPr>
          <p:cNvSpPr txBox="1"/>
          <p:nvPr/>
        </p:nvSpPr>
        <p:spPr>
          <a:xfrm>
            <a:off x="0" y="1806887"/>
            <a:ext cx="5828954" cy="5447645"/>
          </a:xfrm>
          <a:prstGeom prst="rect">
            <a:avLst/>
          </a:prstGeom>
          <a:noFill/>
        </p:spPr>
        <p:txBody>
          <a:bodyPr wrap="square">
            <a:spAutoFit/>
          </a:bodyPr>
          <a:lstStyle/>
          <a:p>
            <a:endParaRPr lang="en-US" sz="4800" dirty="0">
              <a:solidFill>
                <a:schemeClr val="bg1"/>
              </a:solidFill>
              <a:latin typeface="Arial Black" panose="020B0A04020102020204" pitchFamily="34" charset="0"/>
            </a:endParaRPr>
          </a:p>
          <a:p>
            <a:r>
              <a:rPr lang="en-US" sz="6000" dirty="0">
                <a:solidFill>
                  <a:schemeClr val="bg1"/>
                </a:solidFill>
                <a:latin typeface="Arial Black" panose="020B0A04020102020204" pitchFamily="34" charset="0"/>
              </a:rPr>
              <a:t>RELOCATION PLAN BILINGUAL FLYER FOR RESIDENTS</a:t>
            </a:r>
            <a:endParaRPr lang="en-US" sz="4800" dirty="0">
              <a:solidFill>
                <a:schemeClr val="bg1"/>
              </a:solidFill>
              <a:latin typeface="Arial Black" panose="020B0A04020102020204" pitchFamily="34" charset="0"/>
            </a:endParaRPr>
          </a:p>
        </p:txBody>
      </p:sp>
      <p:pic>
        <p:nvPicPr>
          <p:cNvPr id="11" name="Picture 10">
            <a:extLst>
              <a:ext uri="{FF2B5EF4-FFF2-40B4-BE49-F238E27FC236}">
                <a16:creationId xmlns:a16="http://schemas.microsoft.com/office/drawing/2014/main" id="{81CE70F0-A893-2C0E-EFDE-FC3F847F72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48406"/>
            <a:ext cx="10432473" cy="10190188"/>
          </a:xfrm>
          <a:prstGeom prst="rect">
            <a:avLst/>
          </a:prstGeom>
        </p:spPr>
      </p:pic>
    </p:spTree>
    <p:extLst>
      <p:ext uri="{BB962C8B-B14F-4D97-AF65-F5344CB8AC3E}">
        <p14:creationId xmlns:p14="http://schemas.microsoft.com/office/powerpoint/2010/main" val="7597104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591FC2F3-FC82-4F3A-2182-920BAA3E6D48}"/>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460BDA1A-EFB3-9E17-4A64-365861982EFE}"/>
              </a:ext>
            </a:extLst>
          </p:cNvPr>
          <p:cNvSpPr/>
          <p:nvPr/>
        </p:nvSpPr>
        <p:spPr>
          <a:xfrm>
            <a:off x="0" y="1"/>
            <a:ext cx="5749637" cy="10286999"/>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lumMod val="50000"/>
                </a:schemeClr>
              </a:solidFill>
            </a:endParaRPr>
          </a:p>
          <a:p>
            <a:pPr algn="ctr"/>
            <a:endParaRPr lang="en-US" dirty="0">
              <a:solidFill>
                <a:schemeClr val="bg2">
                  <a:lumMod val="50000"/>
                </a:schemeClr>
              </a:solidFill>
            </a:endParaRPr>
          </a:p>
        </p:txBody>
      </p:sp>
      <p:sp>
        <p:nvSpPr>
          <p:cNvPr id="5" name="object 5">
            <a:extLst>
              <a:ext uri="{FF2B5EF4-FFF2-40B4-BE49-F238E27FC236}">
                <a16:creationId xmlns:a16="http://schemas.microsoft.com/office/drawing/2014/main" id="{93FCE4F4-9F87-7B2A-340A-C1820E754F22}"/>
              </a:ext>
            </a:extLst>
          </p:cNvPr>
          <p:cNvSpPr txBox="1"/>
          <p:nvPr/>
        </p:nvSpPr>
        <p:spPr>
          <a:xfrm>
            <a:off x="11974483" y="-263493"/>
            <a:ext cx="5699760" cy="3529364"/>
          </a:xfrm>
          <a:prstGeom prst="rect">
            <a:avLst/>
          </a:prstGeom>
          <a:noFill/>
        </p:spPr>
        <p:txBody>
          <a:bodyPr vert="horz" wrap="square" lIns="0" tIns="12700" rIns="0" bIns="0" rtlCol="0">
            <a:spAutoFit/>
          </a:bodyPr>
          <a:lstStyle/>
          <a:p>
            <a:pPr marL="12700" marR="5080" indent="117475">
              <a:lnSpc>
                <a:spcPct val="116599"/>
              </a:lnSpc>
              <a:spcBef>
                <a:spcPts val="100"/>
              </a:spcBef>
            </a:pPr>
            <a:endParaRPr lang="en-US" sz="6600" b="1" spc="370" dirty="0">
              <a:solidFill>
                <a:schemeClr val="bg1">
                  <a:lumMod val="95000"/>
                </a:schemeClr>
              </a:solidFill>
              <a:latin typeface="Arial Black" panose="020B0A04020102020204" pitchFamily="34" charset="0"/>
              <a:cs typeface="Arial" panose="020B0604020202020204" pitchFamily="34" charset="0"/>
            </a:endParaRPr>
          </a:p>
          <a:p>
            <a:pPr marL="12700" marR="5080" indent="117475">
              <a:lnSpc>
                <a:spcPct val="116599"/>
              </a:lnSpc>
              <a:spcBef>
                <a:spcPts val="100"/>
              </a:spcBef>
            </a:pPr>
            <a:endParaRPr lang="en-US" sz="6600" b="1" spc="370" dirty="0">
              <a:solidFill>
                <a:schemeClr val="bg1">
                  <a:lumMod val="95000"/>
                </a:schemeClr>
              </a:solidFill>
              <a:latin typeface="Arial Black" panose="020B0A04020102020204" pitchFamily="34" charset="0"/>
              <a:cs typeface="Arial" panose="020B0604020202020204" pitchFamily="34" charset="0"/>
            </a:endParaRPr>
          </a:p>
          <a:p>
            <a:pPr marL="12700" marR="5080" indent="117475">
              <a:lnSpc>
                <a:spcPct val="116599"/>
              </a:lnSpc>
              <a:spcBef>
                <a:spcPts val="100"/>
              </a:spcBef>
            </a:pPr>
            <a:endParaRPr lang="en-US" sz="6600" b="1" spc="370" dirty="0">
              <a:solidFill>
                <a:schemeClr val="bg1">
                  <a:lumMod val="95000"/>
                </a:schemeClr>
              </a:solidFill>
              <a:latin typeface="Arial Black" panose="020B0A04020102020204" pitchFamily="34" charset="0"/>
              <a:cs typeface="Arial" panose="020B0604020202020204" pitchFamily="34" charset="0"/>
            </a:endParaRPr>
          </a:p>
        </p:txBody>
      </p:sp>
      <p:sp>
        <p:nvSpPr>
          <p:cNvPr id="10" name="Text Placeholder 2">
            <a:extLst>
              <a:ext uri="{FF2B5EF4-FFF2-40B4-BE49-F238E27FC236}">
                <a16:creationId xmlns:a16="http://schemas.microsoft.com/office/drawing/2014/main" id="{50BF6EE1-D237-EBDC-AB45-BF0BC8659876}"/>
              </a:ext>
            </a:extLst>
          </p:cNvPr>
          <p:cNvSpPr txBox="1">
            <a:spLocks/>
          </p:cNvSpPr>
          <p:nvPr/>
        </p:nvSpPr>
        <p:spPr>
          <a:xfrm>
            <a:off x="6140218" y="3155434"/>
            <a:ext cx="11087506" cy="8067667"/>
          </a:xfrm>
          <a:prstGeom prst="rect">
            <a:avLst/>
          </a:prstGeom>
        </p:spPr>
        <p:txBody>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lnSpc>
                <a:spcPct val="150000"/>
              </a:lnSpc>
            </a:pPr>
            <a:endParaRPr lang="en-US" sz="4800" b="1" kern="0" dirty="0">
              <a:solidFill>
                <a:schemeClr val="tx2">
                  <a:lumMod val="50000"/>
                </a:schemeClr>
              </a:solidFill>
            </a:endParaRPr>
          </a:p>
        </p:txBody>
      </p:sp>
      <p:pic>
        <p:nvPicPr>
          <p:cNvPr id="3" name="Picture 4" descr="MIT Relocation">
            <a:extLst>
              <a:ext uri="{FF2B5EF4-FFF2-40B4-BE49-F238E27FC236}">
                <a16:creationId xmlns:a16="http://schemas.microsoft.com/office/drawing/2014/main" id="{0FCA6F06-82C8-51C3-CEC4-03BE7CAFEF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56184" y="8854831"/>
            <a:ext cx="1585155" cy="137102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A1D6557B-9657-846C-EA2D-23F8A3C0C95D}"/>
              </a:ext>
            </a:extLst>
          </p:cNvPr>
          <p:cNvSpPr txBox="1"/>
          <p:nvPr/>
        </p:nvSpPr>
        <p:spPr>
          <a:xfrm>
            <a:off x="102762" y="2957312"/>
            <a:ext cx="5749637" cy="2677656"/>
          </a:xfrm>
          <a:prstGeom prst="rect">
            <a:avLst/>
          </a:prstGeom>
          <a:noFill/>
        </p:spPr>
        <p:txBody>
          <a:bodyPr wrap="square">
            <a:spAutoFit/>
          </a:bodyPr>
          <a:lstStyle/>
          <a:p>
            <a:endParaRPr lang="en-US" sz="4800" dirty="0">
              <a:solidFill>
                <a:schemeClr val="bg1"/>
              </a:solidFill>
              <a:latin typeface="Arial Black" panose="020B0A04020102020204" pitchFamily="34" charset="0"/>
            </a:endParaRPr>
          </a:p>
          <a:p>
            <a:r>
              <a:rPr lang="en-US" sz="6000" dirty="0">
                <a:solidFill>
                  <a:schemeClr val="bg1"/>
                </a:solidFill>
                <a:latin typeface="Arial Black" panose="020B0A04020102020204" pitchFamily="34" charset="0"/>
              </a:rPr>
              <a:t>MIT</a:t>
            </a:r>
          </a:p>
          <a:p>
            <a:r>
              <a:rPr lang="en-US" sz="6000" dirty="0">
                <a:solidFill>
                  <a:schemeClr val="bg1"/>
                </a:solidFill>
                <a:latin typeface="Arial Black" panose="020B0A04020102020204" pitchFamily="34" charset="0"/>
              </a:rPr>
              <a:t>WEBSITE</a:t>
            </a:r>
            <a:endParaRPr lang="en-US" sz="3600" dirty="0">
              <a:solidFill>
                <a:srgbClr val="C00000"/>
              </a:solidFill>
              <a:latin typeface="Arial Black" panose="020B0A04020102020204" pitchFamily="34" charset="0"/>
            </a:endParaRPr>
          </a:p>
        </p:txBody>
      </p:sp>
      <p:sp>
        <p:nvSpPr>
          <p:cNvPr id="17" name="TextBox 5">
            <a:extLst>
              <a:ext uri="{FF2B5EF4-FFF2-40B4-BE49-F238E27FC236}">
                <a16:creationId xmlns:a16="http://schemas.microsoft.com/office/drawing/2014/main" id="{7BF6EE45-1D00-44A3-8190-28D6EB68A878}"/>
              </a:ext>
            </a:extLst>
          </p:cNvPr>
          <p:cNvSpPr txBox="1"/>
          <p:nvPr/>
        </p:nvSpPr>
        <p:spPr>
          <a:xfrm>
            <a:off x="102762" y="5760183"/>
            <a:ext cx="5749637" cy="882894"/>
          </a:xfrm>
          <a:prstGeom prst="rect">
            <a:avLst/>
          </a:prstGeom>
          <a:noFill/>
        </p:spPr>
        <p:txBody>
          <a:bodyPr wrap="square">
            <a:noAutofit/>
          </a:bodyPr>
          <a:lstStyle>
            <a:defPPr>
              <a:defRPr lang="en-US"/>
            </a:defPPr>
            <a:lvl1pPr marL="0" indent="0" algn="l" defTabSz="914400" rtl="0" eaLnBrk="1" latinLnBrk="0" hangingPunct="1">
              <a:defRPr sz="1800" kern="1200">
                <a:solidFill>
                  <a:schemeClr val="tx1"/>
                </a:solidFill>
                <a:latin typeface="+mn-lt"/>
                <a:ea typeface="+mn-ea"/>
                <a:cs typeface="+mn-cs"/>
              </a:defRPr>
            </a:lvl1pPr>
            <a:lvl2pPr marL="457200" indent="0" algn="l" defTabSz="914400" rtl="0" eaLnBrk="1" latinLnBrk="0" hangingPunct="1">
              <a:defRPr sz="1800" kern="1200">
                <a:solidFill>
                  <a:schemeClr val="tx1"/>
                </a:solidFill>
                <a:latin typeface="+mn-lt"/>
                <a:ea typeface="+mn-ea"/>
                <a:cs typeface="+mn-cs"/>
              </a:defRPr>
            </a:lvl2pPr>
            <a:lvl3pPr marL="914400" indent="0" algn="l" defTabSz="914400" rtl="0" eaLnBrk="1" latinLnBrk="0" hangingPunct="1">
              <a:defRPr sz="1800" kern="1200">
                <a:solidFill>
                  <a:schemeClr val="tx1"/>
                </a:solidFill>
                <a:latin typeface="+mn-lt"/>
                <a:ea typeface="+mn-ea"/>
                <a:cs typeface="+mn-cs"/>
              </a:defRPr>
            </a:lvl3pPr>
            <a:lvl4pPr marL="1371600" indent="0" algn="l" defTabSz="914400" rtl="0" eaLnBrk="1" latinLnBrk="0" hangingPunct="1">
              <a:defRPr sz="1800" kern="1200">
                <a:solidFill>
                  <a:schemeClr val="tx1"/>
                </a:solidFill>
                <a:latin typeface="+mn-lt"/>
                <a:ea typeface="+mn-ea"/>
                <a:cs typeface="+mn-cs"/>
              </a:defRPr>
            </a:lvl4pPr>
            <a:lvl5pPr marL="1828800" indent="0" algn="l" defTabSz="914400" rtl="0" eaLnBrk="1" latinLnBrk="0" hangingPunct="1">
              <a:defRPr sz="1800" kern="1200">
                <a:solidFill>
                  <a:schemeClr val="tx1"/>
                </a:solidFill>
                <a:latin typeface="+mn-lt"/>
                <a:ea typeface="+mn-ea"/>
                <a:cs typeface="+mn-cs"/>
              </a:defRPr>
            </a:lvl5pPr>
            <a:lvl6pPr marL="2286000" indent="0" algn="l" defTabSz="914400" rtl="0" eaLnBrk="1" latinLnBrk="0" hangingPunct="1">
              <a:defRPr sz="1800" kern="1200">
                <a:solidFill>
                  <a:schemeClr val="tx1"/>
                </a:solidFill>
                <a:latin typeface="+mn-lt"/>
                <a:ea typeface="+mn-ea"/>
                <a:cs typeface="+mn-cs"/>
              </a:defRPr>
            </a:lvl6pPr>
            <a:lvl7pPr marL="2743200" indent="0" algn="l" defTabSz="914400" rtl="0" eaLnBrk="1" latinLnBrk="0" hangingPunct="1">
              <a:defRPr sz="1800" kern="1200">
                <a:solidFill>
                  <a:schemeClr val="tx1"/>
                </a:solidFill>
                <a:latin typeface="+mn-lt"/>
                <a:ea typeface="+mn-ea"/>
                <a:cs typeface="+mn-cs"/>
              </a:defRPr>
            </a:lvl7pPr>
            <a:lvl8pPr marL="3200400" indent="0" algn="l" defTabSz="914400" rtl="0" eaLnBrk="1" latinLnBrk="0" hangingPunct="1">
              <a:defRPr sz="1800" kern="1200">
                <a:solidFill>
                  <a:schemeClr val="tx1"/>
                </a:solidFill>
                <a:latin typeface="+mn-lt"/>
                <a:ea typeface="+mn-ea"/>
                <a:cs typeface="+mn-cs"/>
              </a:defRPr>
            </a:lvl8pPr>
            <a:lvl9pPr marL="3657600" indent="0" algn="l" defTabSz="914400" rtl="0" eaLnBrk="1" latinLnBrk="0" hangingPunct="1">
              <a:defRPr sz="1800" kern="1200">
                <a:solidFill>
                  <a:schemeClr val="tx1"/>
                </a:solidFill>
                <a:latin typeface="+mn-lt"/>
                <a:ea typeface="+mn-ea"/>
                <a:cs typeface="+mn-cs"/>
              </a:defRPr>
            </a:lvl9pPr>
          </a:lstStyle>
          <a:p>
            <a:r>
              <a:rPr lang="en-US" sz="4400" dirty="0"/>
              <a:t>🌐</a:t>
            </a:r>
            <a:r>
              <a:rPr lang="en-US" sz="4400" b="1" dirty="0">
                <a:solidFill>
                  <a:schemeClr val="bg1"/>
                </a:solidFill>
              </a:rPr>
              <a:t> </a:t>
            </a:r>
            <a:r>
              <a:rPr lang="en-US" sz="4400" b="1" u="sng" dirty="0">
                <a:solidFill>
                  <a:schemeClr val="bg1"/>
                </a:solidFill>
              </a:rPr>
              <a:t>www.mitrelo.</a:t>
            </a:r>
            <a:r>
              <a:rPr lang="en-US" sz="4400" dirty="0">
                <a:solidFill>
                  <a:schemeClr val="bg1"/>
                </a:solidFill>
              </a:rPr>
              <a:t> </a:t>
            </a:r>
            <a:r>
              <a:rPr lang="en-US" sz="3600" b="1" u="sng" dirty="0">
                <a:solidFill>
                  <a:schemeClr val="bg1"/>
                </a:solidFill>
              </a:rPr>
              <a:t>com</a:t>
            </a:r>
            <a:endParaRPr lang="en-US" sz="3600" dirty="0">
              <a:solidFill>
                <a:schemeClr val="bg1"/>
              </a:solidFill>
            </a:endParaRPr>
          </a:p>
        </p:txBody>
      </p:sp>
      <p:pic>
        <p:nvPicPr>
          <p:cNvPr id="19" name="Picture 18">
            <a:extLst>
              <a:ext uri="{FF2B5EF4-FFF2-40B4-BE49-F238E27FC236}">
                <a16:creationId xmlns:a16="http://schemas.microsoft.com/office/drawing/2014/main" id="{B9304DCA-B039-68DD-6DE3-D688357999F7}"/>
              </a:ext>
            </a:extLst>
          </p:cNvPr>
          <p:cNvPicPr>
            <a:picLocks noChangeAspect="1"/>
          </p:cNvPicPr>
          <p:nvPr/>
        </p:nvPicPr>
        <p:blipFill>
          <a:blip r:embed="rId3"/>
          <a:stretch>
            <a:fillRect/>
          </a:stretch>
        </p:blipFill>
        <p:spPr>
          <a:xfrm>
            <a:off x="5852399" y="273539"/>
            <a:ext cx="12045019" cy="8581292"/>
          </a:xfrm>
          <a:prstGeom prst="rect">
            <a:avLst/>
          </a:prstGeom>
        </p:spPr>
      </p:pic>
    </p:spTree>
    <p:extLst>
      <p:ext uri="{BB962C8B-B14F-4D97-AF65-F5344CB8AC3E}">
        <p14:creationId xmlns:p14="http://schemas.microsoft.com/office/powerpoint/2010/main" val="1541218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52348F40-0916-9E5F-41D1-C67757B21B47}"/>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BFF15D1B-1B15-1CE5-A15F-B7187FAD49D6}"/>
              </a:ext>
            </a:extLst>
          </p:cNvPr>
          <p:cNvSpPr/>
          <p:nvPr/>
        </p:nvSpPr>
        <p:spPr>
          <a:xfrm>
            <a:off x="0" y="-23152"/>
            <a:ext cx="5418181" cy="10310152"/>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lumMod val="50000"/>
                </a:schemeClr>
              </a:solidFill>
            </a:endParaRPr>
          </a:p>
          <a:p>
            <a:pPr algn="ctr"/>
            <a:endParaRPr lang="en-US" dirty="0">
              <a:solidFill>
                <a:schemeClr val="bg2">
                  <a:lumMod val="50000"/>
                </a:schemeClr>
              </a:solidFill>
            </a:endParaRPr>
          </a:p>
        </p:txBody>
      </p:sp>
      <p:sp>
        <p:nvSpPr>
          <p:cNvPr id="10" name="Text Placeholder 2">
            <a:extLst>
              <a:ext uri="{FF2B5EF4-FFF2-40B4-BE49-F238E27FC236}">
                <a16:creationId xmlns:a16="http://schemas.microsoft.com/office/drawing/2014/main" id="{704B0A68-8D63-9F30-DA51-8F9DB54EC6F7}"/>
              </a:ext>
            </a:extLst>
          </p:cNvPr>
          <p:cNvSpPr txBox="1">
            <a:spLocks/>
          </p:cNvSpPr>
          <p:nvPr/>
        </p:nvSpPr>
        <p:spPr>
          <a:xfrm>
            <a:off x="5671471" y="1109666"/>
            <a:ext cx="10857002" cy="8067667"/>
          </a:xfrm>
          <a:prstGeom prst="rect">
            <a:avLst/>
          </a:prstGeom>
        </p:spPr>
        <p:txBody>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lnSpc>
                <a:spcPct val="150000"/>
              </a:lnSpc>
            </a:pPr>
            <a:endParaRPr lang="en-US" sz="4800" b="1" kern="0" dirty="0">
              <a:solidFill>
                <a:schemeClr val="tx2">
                  <a:lumMod val="50000"/>
                </a:schemeClr>
              </a:solidFill>
            </a:endParaRPr>
          </a:p>
        </p:txBody>
      </p:sp>
      <p:pic>
        <p:nvPicPr>
          <p:cNvPr id="3" name="Picture 4" descr="MIT Relocation">
            <a:extLst>
              <a:ext uri="{FF2B5EF4-FFF2-40B4-BE49-F238E27FC236}">
                <a16:creationId xmlns:a16="http://schemas.microsoft.com/office/drawing/2014/main" id="{4187B40B-174B-A5A8-91D2-617C76B20D1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528472" y="8338457"/>
            <a:ext cx="1759527" cy="169100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05F64830-5A54-8762-A37A-11B16EA21C38}"/>
              </a:ext>
            </a:extLst>
          </p:cNvPr>
          <p:cNvSpPr txBox="1"/>
          <p:nvPr/>
        </p:nvSpPr>
        <p:spPr>
          <a:xfrm>
            <a:off x="5542059" y="-55836"/>
            <a:ext cx="12622062" cy="9233169"/>
          </a:xfrm>
          <a:prstGeom prst="rect">
            <a:avLst/>
          </a:prstGeom>
          <a:noFill/>
        </p:spPr>
        <p:txBody>
          <a:bodyPr wrap="square">
            <a:spAutoFit/>
          </a:bodyPr>
          <a:lstStyle/>
          <a:p>
            <a:pPr marL="457200" indent="-457200">
              <a:lnSpc>
                <a:spcPct val="150000"/>
              </a:lnSpc>
              <a:spcAft>
                <a:spcPts val="1000"/>
              </a:spcAft>
              <a:buFont typeface="Wingdings" panose="05000000000000000000" pitchFamily="2" charset="2"/>
              <a:buChar char="§"/>
            </a:pPr>
            <a:endParaRPr lang="en-US" sz="2800" dirty="0"/>
          </a:p>
          <a:p>
            <a:pPr marL="457200" indent="-457200">
              <a:lnSpc>
                <a:spcPct val="150000"/>
              </a:lnSpc>
              <a:spcAft>
                <a:spcPts val="1000"/>
              </a:spcAft>
              <a:buFont typeface="Wingdings" panose="05000000000000000000" pitchFamily="2" charset="2"/>
              <a:buChar char="§"/>
            </a:pPr>
            <a:r>
              <a:rPr lang="en-US" sz="2800" dirty="0"/>
              <a:t>Bilingual(Spanish) MIT Relocation Specialist, Lesvia Castro, and our on-site relocation specialist, Arnim Amador, are available to assist Spanish-speaking residents in answering questions throughout the renovation and project progress.</a:t>
            </a:r>
          </a:p>
          <a:p>
            <a:pPr marL="457200" indent="-457200">
              <a:lnSpc>
                <a:spcPct val="150000"/>
              </a:lnSpc>
              <a:spcAft>
                <a:spcPts val="1000"/>
              </a:spcAft>
              <a:buFont typeface="Wingdings" panose="05000000000000000000" pitchFamily="2" charset="2"/>
              <a:buChar char="§"/>
            </a:pPr>
            <a:r>
              <a:rPr lang="en-US" sz="2800" dirty="0"/>
              <a:t>Our team is here to guide the residents, assist with property management and/or construction concerns, answer any questions, and help make all moves as smooth and as stress-free as possible throughout the project. </a:t>
            </a:r>
          </a:p>
          <a:p>
            <a:pPr marL="457200" indent="-457200">
              <a:lnSpc>
                <a:spcPct val="150000"/>
              </a:lnSpc>
              <a:spcAft>
                <a:spcPts val="1000"/>
              </a:spcAft>
              <a:buFont typeface="Wingdings" panose="05000000000000000000" pitchFamily="2" charset="2"/>
              <a:buChar char="§"/>
            </a:pPr>
            <a:r>
              <a:rPr lang="en-US" sz="2800" dirty="0"/>
              <a:t>We are committed to clear communication and eﬃciency, from inception to completion of the Parkside Commons renovation project. </a:t>
            </a:r>
          </a:p>
          <a:p>
            <a:pPr marL="457200" indent="-457200">
              <a:lnSpc>
                <a:spcPct val="150000"/>
              </a:lnSpc>
              <a:spcAft>
                <a:spcPts val="1000"/>
              </a:spcAft>
              <a:buFont typeface="Wingdings" panose="05000000000000000000" pitchFamily="2" charset="2"/>
              <a:buChar char="§"/>
            </a:pPr>
            <a:endParaRPr lang="en-US" sz="2800" dirty="0"/>
          </a:p>
          <a:p>
            <a:pPr algn="ctr">
              <a:lnSpc>
                <a:spcPct val="150000"/>
              </a:lnSpc>
              <a:spcAft>
                <a:spcPts val="1000"/>
              </a:spcAft>
            </a:pPr>
            <a:r>
              <a:rPr lang="en-US" sz="2800" dirty="0"/>
              <a:t>You may contact Relocation anytime via the following:</a:t>
            </a:r>
          </a:p>
          <a:p>
            <a:pPr>
              <a:lnSpc>
                <a:spcPct val="150000"/>
              </a:lnSpc>
              <a:spcAft>
                <a:spcPts val="1000"/>
              </a:spcAft>
            </a:pPr>
            <a:r>
              <a:rPr lang="en-US" sz="2400" b="1" dirty="0"/>
              <a:t>Call/Text : </a:t>
            </a:r>
            <a:r>
              <a:rPr lang="en-US" sz="2400" dirty="0"/>
              <a:t>📞 (866) 360-3515  |  </a:t>
            </a:r>
            <a:r>
              <a:rPr lang="en-US" sz="2400" b="1" dirty="0"/>
              <a:t>Email:  </a:t>
            </a:r>
            <a:r>
              <a:rPr lang="en-US" sz="2400" dirty="0"/>
              <a:t>✉️ </a:t>
            </a:r>
            <a:r>
              <a:rPr lang="en-US" sz="2400" u="sng" dirty="0">
                <a:hlinkClick r:id="rId3"/>
              </a:rPr>
              <a:t>admin@mitrelo.com</a:t>
            </a:r>
            <a:r>
              <a:rPr lang="en-US" sz="2400" dirty="0"/>
              <a:t> | </a:t>
            </a:r>
            <a:r>
              <a:rPr lang="en-US" sz="2400" b="1" dirty="0"/>
              <a:t>Internet</a:t>
            </a:r>
            <a:r>
              <a:rPr lang="en-US" sz="2400" dirty="0"/>
              <a:t>🌐</a:t>
            </a:r>
            <a:r>
              <a:rPr lang="en-US" sz="2400" b="1" dirty="0"/>
              <a:t>: </a:t>
            </a:r>
            <a:r>
              <a:rPr lang="en-US" sz="2400" b="1" u="sng" dirty="0">
                <a:hlinkClick r:id="rId4"/>
              </a:rPr>
              <a:t>www.mitrelo.com</a:t>
            </a:r>
            <a:r>
              <a:rPr lang="en-US" sz="2400" dirty="0"/>
              <a:t>  </a:t>
            </a:r>
          </a:p>
          <a:p>
            <a:pPr>
              <a:lnSpc>
                <a:spcPct val="150000"/>
              </a:lnSpc>
              <a:spcAft>
                <a:spcPts val="1000"/>
              </a:spcAft>
            </a:pPr>
            <a:endParaRPr lang="en-US" sz="2800" dirty="0"/>
          </a:p>
        </p:txBody>
      </p:sp>
      <p:pic>
        <p:nvPicPr>
          <p:cNvPr id="8" name="Picture 4" descr="MIT Relocation">
            <a:extLst>
              <a:ext uri="{FF2B5EF4-FFF2-40B4-BE49-F238E27FC236}">
                <a16:creationId xmlns:a16="http://schemas.microsoft.com/office/drawing/2014/main" id="{FCA24517-087A-3EFC-F73A-8C317E7F81D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5550" y="3377103"/>
            <a:ext cx="3327833" cy="33297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82799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6160098" y="1270344"/>
            <a:ext cx="10767060" cy="8186031"/>
          </a:xfrm>
          <a:prstGeom prst="roundRect">
            <a:avLst/>
          </a:prstGeom>
          <a:solidFill>
            <a:srgbClr val="FAFCF8"/>
          </a:solidFill>
          <a:ln w="15875">
            <a:solidFill>
              <a:srgbClr val="C6DAB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700"/>
          </a:p>
        </p:txBody>
      </p:sp>
      <p:sp>
        <p:nvSpPr>
          <p:cNvPr id="5" name="Rectangle 4"/>
          <p:cNvSpPr/>
          <p:nvPr/>
        </p:nvSpPr>
        <p:spPr>
          <a:xfrm>
            <a:off x="6515100" y="754380"/>
            <a:ext cx="10767060" cy="164592"/>
          </a:xfrm>
          <a:prstGeom prst="rect">
            <a:avLst/>
          </a:prstGeom>
          <a:solidFill>
            <a:srgbClr val="AACD3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700"/>
          </a:p>
        </p:txBody>
      </p:sp>
      <p:sp>
        <p:nvSpPr>
          <p:cNvPr id="6" name="TextBox 5"/>
          <p:cNvSpPr txBox="1"/>
          <p:nvPr/>
        </p:nvSpPr>
        <p:spPr>
          <a:xfrm>
            <a:off x="6983059" y="1421624"/>
            <a:ext cx="9314601" cy="623248"/>
          </a:xfrm>
          <a:prstGeom prst="rect">
            <a:avLst/>
          </a:prstGeom>
          <a:noFill/>
        </p:spPr>
        <p:txBody>
          <a:bodyPr wrap="none">
            <a:spAutoFit/>
          </a:bodyPr>
          <a:lstStyle/>
          <a:p>
            <a:r>
              <a:rPr sz="3450" b="1" dirty="0">
                <a:solidFill>
                  <a:srgbClr val="225E41"/>
                </a:solidFill>
                <a:latin typeface="Arial"/>
              </a:rPr>
              <a:t>RESIDENT RESPONSIBILITY – IMPORTANT</a:t>
            </a:r>
          </a:p>
        </p:txBody>
      </p:sp>
      <p:sp>
        <p:nvSpPr>
          <p:cNvPr id="7" name="Oval 6"/>
          <p:cNvSpPr/>
          <p:nvPr/>
        </p:nvSpPr>
        <p:spPr>
          <a:xfrm>
            <a:off x="6920126" y="2265561"/>
            <a:ext cx="301752" cy="301752"/>
          </a:xfrm>
          <a:prstGeom prst="ellipse">
            <a:avLst/>
          </a:prstGeom>
          <a:solidFill>
            <a:srgbClr val="AACD3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700"/>
          </a:p>
        </p:txBody>
      </p:sp>
      <p:sp>
        <p:nvSpPr>
          <p:cNvPr id="8" name="TextBox 7"/>
          <p:cNvSpPr txBox="1"/>
          <p:nvPr/>
        </p:nvSpPr>
        <p:spPr>
          <a:xfrm>
            <a:off x="7379208" y="2125980"/>
            <a:ext cx="9299448" cy="1304460"/>
          </a:xfrm>
          <a:prstGeom prst="rect">
            <a:avLst/>
          </a:prstGeom>
          <a:noFill/>
        </p:spPr>
        <p:txBody>
          <a:bodyPr wrap="square">
            <a:spAutoFit/>
          </a:bodyPr>
          <a:lstStyle/>
          <a:p>
            <a:pPr>
              <a:spcAft>
                <a:spcPts val="150"/>
              </a:spcAft>
            </a:pPr>
            <a:r>
              <a:rPr sz="2175" b="1" dirty="0">
                <a:solidFill>
                  <a:srgbClr val="007780"/>
                </a:solidFill>
                <a:latin typeface="Arial"/>
              </a:rPr>
              <a:t>EXTERIOR CAMERAS</a:t>
            </a:r>
          </a:p>
          <a:p>
            <a:r>
              <a:rPr sz="1845" dirty="0">
                <a:solidFill>
                  <a:srgbClr val="2D2D2D"/>
                </a:solidFill>
                <a:latin typeface="Arial"/>
              </a:rPr>
              <a:t>All exterior Ring cameras must be removed before relocation. Residents are responsible for removing cameras and any exterior hardware not approved by Property Management.</a:t>
            </a:r>
          </a:p>
        </p:txBody>
      </p:sp>
      <p:sp>
        <p:nvSpPr>
          <p:cNvPr id="9" name="Oval 8"/>
          <p:cNvSpPr/>
          <p:nvPr/>
        </p:nvSpPr>
        <p:spPr>
          <a:xfrm>
            <a:off x="6946347" y="3564950"/>
            <a:ext cx="301752" cy="301752"/>
          </a:xfrm>
          <a:prstGeom prst="ellipse">
            <a:avLst/>
          </a:prstGeom>
          <a:solidFill>
            <a:srgbClr val="AACD3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700"/>
          </a:p>
        </p:txBody>
      </p:sp>
      <p:sp>
        <p:nvSpPr>
          <p:cNvPr id="10" name="TextBox 9"/>
          <p:cNvSpPr txBox="1"/>
          <p:nvPr/>
        </p:nvSpPr>
        <p:spPr>
          <a:xfrm>
            <a:off x="7379208" y="3435858"/>
            <a:ext cx="9299448" cy="1304460"/>
          </a:xfrm>
          <a:prstGeom prst="rect">
            <a:avLst/>
          </a:prstGeom>
          <a:noFill/>
        </p:spPr>
        <p:txBody>
          <a:bodyPr wrap="square">
            <a:spAutoFit/>
          </a:bodyPr>
          <a:lstStyle/>
          <a:p>
            <a:pPr>
              <a:spcAft>
                <a:spcPts val="150"/>
              </a:spcAft>
            </a:pPr>
            <a:r>
              <a:rPr sz="2175" b="1" dirty="0">
                <a:solidFill>
                  <a:srgbClr val="007780"/>
                </a:solidFill>
                <a:latin typeface="Arial"/>
              </a:rPr>
              <a:t>LOCKS &amp; DOOR HARDWARE</a:t>
            </a:r>
          </a:p>
          <a:p>
            <a:r>
              <a:rPr sz="1845" dirty="0">
                <a:solidFill>
                  <a:srgbClr val="2D2D2D"/>
                </a:solidFill>
                <a:latin typeface="Arial"/>
              </a:rPr>
              <a:t>Deadbolt and secondary locks will not be transferred to renovated units. Please remove and retain them if you want to keep them. Secondary locks may be fire hazards and are considered a lease violation.</a:t>
            </a:r>
          </a:p>
        </p:txBody>
      </p:sp>
      <p:sp>
        <p:nvSpPr>
          <p:cNvPr id="11" name="Oval 10"/>
          <p:cNvSpPr/>
          <p:nvPr/>
        </p:nvSpPr>
        <p:spPr>
          <a:xfrm>
            <a:off x="6926580" y="4839731"/>
            <a:ext cx="301752" cy="301752"/>
          </a:xfrm>
          <a:prstGeom prst="ellipse">
            <a:avLst/>
          </a:prstGeom>
          <a:solidFill>
            <a:srgbClr val="AACD3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700"/>
          </a:p>
        </p:txBody>
      </p:sp>
      <p:sp>
        <p:nvSpPr>
          <p:cNvPr id="12" name="TextBox 11"/>
          <p:cNvSpPr txBox="1"/>
          <p:nvPr/>
        </p:nvSpPr>
        <p:spPr>
          <a:xfrm>
            <a:off x="7379208" y="4801004"/>
            <a:ext cx="9299448" cy="1020536"/>
          </a:xfrm>
          <a:prstGeom prst="rect">
            <a:avLst/>
          </a:prstGeom>
          <a:noFill/>
        </p:spPr>
        <p:txBody>
          <a:bodyPr wrap="square">
            <a:spAutoFit/>
          </a:bodyPr>
          <a:lstStyle/>
          <a:p>
            <a:pPr>
              <a:spcAft>
                <a:spcPts val="150"/>
              </a:spcAft>
            </a:pPr>
            <a:r>
              <a:rPr sz="2175" b="1" dirty="0">
                <a:solidFill>
                  <a:srgbClr val="007780"/>
                </a:solidFill>
                <a:latin typeface="Arial"/>
              </a:rPr>
              <a:t>NO DOOR MODIFICATIONS</a:t>
            </a:r>
          </a:p>
          <a:p>
            <a:r>
              <a:rPr sz="1845" dirty="0">
                <a:solidFill>
                  <a:srgbClr val="2D2D2D"/>
                </a:solidFill>
                <a:latin typeface="Arial"/>
              </a:rPr>
              <a:t>Residents may not install cameras, locks, deadbolts, or other door hardware in renovated units without prior approval from Property Management.</a:t>
            </a:r>
          </a:p>
        </p:txBody>
      </p:sp>
      <p:sp>
        <p:nvSpPr>
          <p:cNvPr id="13" name="Oval 12"/>
          <p:cNvSpPr/>
          <p:nvPr/>
        </p:nvSpPr>
        <p:spPr>
          <a:xfrm>
            <a:off x="6946347" y="6027173"/>
            <a:ext cx="301752" cy="301752"/>
          </a:xfrm>
          <a:prstGeom prst="ellipse">
            <a:avLst/>
          </a:prstGeom>
          <a:solidFill>
            <a:srgbClr val="AACD3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700"/>
          </a:p>
        </p:txBody>
      </p:sp>
      <p:sp>
        <p:nvSpPr>
          <p:cNvPr id="14" name="TextBox 13"/>
          <p:cNvSpPr txBox="1"/>
          <p:nvPr/>
        </p:nvSpPr>
        <p:spPr>
          <a:xfrm>
            <a:off x="7408253" y="5937818"/>
            <a:ext cx="9299448" cy="1020536"/>
          </a:xfrm>
          <a:prstGeom prst="rect">
            <a:avLst/>
          </a:prstGeom>
          <a:noFill/>
        </p:spPr>
        <p:txBody>
          <a:bodyPr wrap="square">
            <a:spAutoFit/>
          </a:bodyPr>
          <a:lstStyle/>
          <a:p>
            <a:pPr>
              <a:spcAft>
                <a:spcPts val="150"/>
              </a:spcAft>
            </a:pPr>
            <a:r>
              <a:rPr sz="2175" b="1" dirty="0">
                <a:solidFill>
                  <a:srgbClr val="007780"/>
                </a:solidFill>
                <a:latin typeface="Arial"/>
              </a:rPr>
              <a:t>AIR-CONDITIONING UNITS</a:t>
            </a:r>
          </a:p>
          <a:p>
            <a:r>
              <a:rPr sz="1845" dirty="0">
                <a:solidFill>
                  <a:srgbClr val="2D2D2D"/>
                </a:solidFill>
                <a:latin typeface="Arial"/>
              </a:rPr>
              <a:t>Existing resident-owned A/C units will be returned to the resident and will not be installed in the renovated unit because heating and cooling will be provided.</a:t>
            </a:r>
          </a:p>
        </p:txBody>
      </p:sp>
      <p:sp>
        <p:nvSpPr>
          <p:cNvPr id="15" name="Oval 14"/>
          <p:cNvSpPr/>
          <p:nvPr/>
        </p:nvSpPr>
        <p:spPr>
          <a:xfrm>
            <a:off x="6946347" y="7263024"/>
            <a:ext cx="301752" cy="301752"/>
          </a:xfrm>
          <a:prstGeom prst="ellipse">
            <a:avLst/>
          </a:prstGeom>
          <a:solidFill>
            <a:srgbClr val="AACD3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700"/>
          </a:p>
        </p:txBody>
      </p:sp>
      <p:sp>
        <p:nvSpPr>
          <p:cNvPr id="16" name="TextBox 15"/>
          <p:cNvSpPr txBox="1"/>
          <p:nvPr/>
        </p:nvSpPr>
        <p:spPr>
          <a:xfrm>
            <a:off x="7379208" y="7173469"/>
            <a:ext cx="9547950" cy="1304460"/>
          </a:xfrm>
          <a:prstGeom prst="rect">
            <a:avLst/>
          </a:prstGeom>
          <a:noFill/>
        </p:spPr>
        <p:txBody>
          <a:bodyPr wrap="square">
            <a:spAutoFit/>
          </a:bodyPr>
          <a:lstStyle/>
          <a:p>
            <a:pPr>
              <a:spcAft>
                <a:spcPts val="150"/>
              </a:spcAft>
            </a:pPr>
            <a:r>
              <a:rPr sz="2175" b="1" dirty="0">
                <a:solidFill>
                  <a:srgbClr val="007780"/>
                </a:solidFill>
                <a:latin typeface="Arial"/>
              </a:rPr>
              <a:t>PERSONAL ITEMS</a:t>
            </a:r>
          </a:p>
          <a:p>
            <a:r>
              <a:rPr lang="en-US" sz="1845" dirty="0">
                <a:solidFill>
                  <a:srgbClr val="2D2D2D"/>
                </a:solidFill>
                <a:latin typeface="Arial"/>
              </a:rPr>
              <a:t>Resident must retain resident-owned items, and they are the resident’s responsibility to remove, retain, and/or store before renovation work</a:t>
            </a:r>
            <a:r>
              <a:rPr sz="1845" dirty="0">
                <a:solidFill>
                  <a:srgbClr val="2D2D2D"/>
                </a:solidFill>
                <a:latin typeface="Arial"/>
              </a:rPr>
              <a:t>. They will not be installed or transferred to the renovated unit unless specifically approved by Property Management.</a:t>
            </a:r>
            <a:r>
              <a:rPr lang="en-US" sz="1845" dirty="0">
                <a:solidFill>
                  <a:srgbClr val="2D2D2D"/>
                </a:solidFill>
                <a:latin typeface="Arial"/>
              </a:rPr>
              <a:t> </a:t>
            </a:r>
            <a:endParaRPr sz="1845" dirty="0">
              <a:solidFill>
                <a:srgbClr val="2D2D2D"/>
              </a:solidFill>
              <a:latin typeface="Arial"/>
            </a:endParaRPr>
          </a:p>
        </p:txBody>
      </p:sp>
      <p:sp>
        <p:nvSpPr>
          <p:cNvPr id="17" name="Rectangle 16">
            <a:extLst>
              <a:ext uri="{FF2B5EF4-FFF2-40B4-BE49-F238E27FC236}">
                <a16:creationId xmlns:a16="http://schemas.microsoft.com/office/drawing/2014/main" id="{6B0865BB-7E52-4339-E48C-1DDD639DA179}"/>
              </a:ext>
            </a:extLst>
          </p:cNvPr>
          <p:cNvSpPr/>
          <p:nvPr/>
        </p:nvSpPr>
        <p:spPr>
          <a:xfrm>
            <a:off x="0" y="-2017"/>
            <a:ext cx="5924896" cy="10286999"/>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lumMod val="50000"/>
                </a:schemeClr>
              </a:solidFill>
            </a:endParaRPr>
          </a:p>
          <a:p>
            <a:pPr algn="ctr"/>
            <a:endParaRPr lang="en-US" dirty="0">
              <a:solidFill>
                <a:schemeClr val="bg2">
                  <a:lumMod val="50000"/>
                </a:schemeClr>
              </a:solidFill>
            </a:endParaRPr>
          </a:p>
        </p:txBody>
      </p:sp>
      <p:sp>
        <p:nvSpPr>
          <p:cNvPr id="18" name="TextBox 17">
            <a:extLst>
              <a:ext uri="{FF2B5EF4-FFF2-40B4-BE49-F238E27FC236}">
                <a16:creationId xmlns:a16="http://schemas.microsoft.com/office/drawing/2014/main" id="{AC0C27B7-966F-6C9E-4293-32D42355ED5A}"/>
              </a:ext>
            </a:extLst>
          </p:cNvPr>
          <p:cNvSpPr txBox="1"/>
          <p:nvPr/>
        </p:nvSpPr>
        <p:spPr>
          <a:xfrm>
            <a:off x="178443" y="3430440"/>
            <a:ext cx="5372100" cy="3231654"/>
          </a:xfrm>
          <a:prstGeom prst="rect">
            <a:avLst/>
          </a:prstGeom>
          <a:noFill/>
        </p:spPr>
        <p:txBody>
          <a:bodyPr wrap="square" rtlCol="0">
            <a:spAutoFit/>
          </a:bodyPr>
          <a:lstStyle/>
          <a:p>
            <a:r>
              <a:rPr lang="en-US" sz="5400" dirty="0">
                <a:solidFill>
                  <a:schemeClr val="bg1"/>
                </a:solidFill>
                <a:latin typeface="Arial Black" panose="020B0A04020102020204" pitchFamily="34" charset="0"/>
              </a:rPr>
              <a:t>PROPERTY</a:t>
            </a:r>
            <a:r>
              <a:rPr lang="en-US" sz="6000" dirty="0">
                <a:solidFill>
                  <a:schemeClr val="bg1"/>
                </a:solidFill>
                <a:latin typeface="Arial Black" panose="020B0A04020102020204" pitchFamily="34" charset="0"/>
              </a:rPr>
              <a:t> </a:t>
            </a:r>
            <a:r>
              <a:rPr lang="en-US" sz="4800" dirty="0">
                <a:solidFill>
                  <a:schemeClr val="bg1"/>
                </a:solidFill>
                <a:latin typeface="Arial Black" panose="020B0A04020102020204" pitchFamily="34" charset="0"/>
              </a:rPr>
              <a:t>MANAGEMENT</a:t>
            </a:r>
          </a:p>
          <a:p>
            <a:r>
              <a:rPr lang="en-US" sz="4800" dirty="0">
                <a:solidFill>
                  <a:schemeClr val="bg1"/>
                </a:solidFill>
                <a:latin typeface="Arial Black" panose="020B0A04020102020204" pitchFamily="34" charset="0"/>
              </a:rPr>
              <a:t>IMPORTANT UPDATES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AA448849-E044-3F23-1A43-3FE33242E9E2}"/>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D6BC32C3-F2EE-BBF4-E31E-24C40F7CB866}"/>
              </a:ext>
            </a:extLst>
          </p:cNvPr>
          <p:cNvSpPr/>
          <p:nvPr/>
        </p:nvSpPr>
        <p:spPr>
          <a:xfrm>
            <a:off x="0" y="0"/>
            <a:ext cx="6004213" cy="10286999"/>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lumMod val="50000"/>
                </a:schemeClr>
              </a:solidFill>
            </a:endParaRPr>
          </a:p>
          <a:p>
            <a:pPr algn="ctr"/>
            <a:endParaRPr lang="en-US" dirty="0">
              <a:solidFill>
                <a:schemeClr val="bg2">
                  <a:lumMod val="50000"/>
                </a:schemeClr>
              </a:solidFill>
            </a:endParaRPr>
          </a:p>
        </p:txBody>
      </p:sp>
      <p:sp>
        <p:nvSpPr>
          <p:cNvPr id="5" name="object 5">
            <a:extLst>
              <a:ext uri="{FF2B5EF4-FFF2-40B4-BE49-F238E27FC236}">
                <a16:creationId xmlns:a16="http://schemas.microsoft.com/office/drawing/2014/main" id="{8BE73B95-6409-945F-FBD7-35EE508DE60A}"/>
              </a:ext>
            </a:extLst>
          </p:cNvPr>
          <p:cNvSpPr txBox="1"/>
          <p:nvPr/>
        </p:nvSpPr>
        <p:spPr>
          <a:xfrm>
            <a:off x="11974483" y="-263493"/>
            <a:ext cx="5699760" cy="3529364"/>
          </a:xfrm>
          <a:prstGeom prst="rect">
            <a:avLst/>
          </a:prstGeom>
          <a:noFill/>
        </p:spPr>
        <p:txBody>
          <a:bodyPr vert="horz" wrap="square" lIns="0" tIns="12700" rIns="0" bIns="0" rtlCol="0">
            <a:spAutoFit/>
          </a:bodyPr>
          <a:lstStyle/>
          <a:p>
            <a:pPr marL="12700" marR="5080" indent="117475">
              <a:lnSpc>
                <a:spcPct val="116599"/>
              </a:lnSpc>
              <a:spcBef>
                <a:spcPts val="100"/>
              </a:spcBef>
            </a:pPr>
            <a:endParaRPr lang="en-US" sz="6600" b="1" spc="370" dirty="0">
              <a:solidFill>
                <a:schemeClr val="bg1">
                  <a:lumMod val="95000"/>
                </a:schemeClr>
              </a:solidFill>
              <a:latin typeface="Arial Black" panose="020B0A04020102020204" pitchFamily="34" charset="0"/>
              <a:cs typeface="Arial" panose="020B0604020202020204" pitchFamily="34" charset="0"/>
            </a:endParaRPr>
          </a:p>
          <a:p>
            <a:pPr marL="12700" marR="5080" indent="117475">
              <a:lnSpc>
                <a:spcPct val="116599"/>
              </a:lnSpc>
              <a:spcBef>
                <a:spcPts val="100"/>
              </a:spcBef>
            </a:pPr>
            <a:endParaRPr lang="en-US" sz="6600" b="1" spc="370" dirty="0">
              <a:solidFill>
                <a:schemeClr val="bg1">
                  <a:lumMod val="95000"/>
                </a:schemeClr>
              </a:solidFill>
              <a:latin typeface="Arial Black" panose="020B0A04020102020204" pitchFamily="34" charset="0"/>
              <a:cs typeface="Arial" panose="020B0604020202020204" pitchFamily="34" charset="0"/>
            </a:endParaRPr>
          </a:p>
          <a:p>
            <a:pPr marL="12700" marR="5080" indent="117475">
              <a:lnSpc>
                <a:spcPct val="116599"/>
              </a:lnSpc>
              <a:spcBef>
                <a:spcPts val="100"/>
              </a:spcBef>
            </a:pPr>
            <a:endParaRPr lang="en-US" sz="6600" b="1" spc="370" dirty="0">
              <a:solidFill>
                <a:schemeClr val="bg1">
                  <a:lumMod val="95000"/>
                </a:schemeClr>
              </a:solidFill>
              <a:latin typeface="Arial Black" panose="020B0A04020102020204" pitchFamily="34" charset="0"/>
              <a:cs typeface="Arial" panose="020B0604020202020204" pitchFamily="34" charset="0"/>
            </a:endParaRPr>
          </a:p>
        </p:txBody>
      </p:sp>
      <p:sp>
        <p:nvSpPr>
          <p:cNvPr id="10" name="Text Placeholder 2">
            <a:extLst>
              <a:ext uri="{FF2B5EF4-FFF2-40B4-BE49-F238E27FC236}">
                <a16:creationId xmlns:a16="http://schemas.microsoft.com/office/drawing/2014/main" id="{1F476265-6162-8CD1-8A56-40C86389D3DC}"/>
              </a:ext>
            </a:extLst>
          </p:cNvPr>
          <p:cNvSpPr txBox="1">
            <a:spLocks/>
          </p:cNvSpPr>
          <p:nvPr/>
        </p:nvSpPr>
        <p:spPr>
          <a:xfrm>
            <a:off x="5671471" y="1109666"/>
            <a:ext cx="10857002" cy="8067667"/>
          </a:xfrm>
          <a:prstGeom prst="rect">
            <a:avLst/>
          </a:prstGeom>
        </p:spPr>
        <p:txBody>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lnSpc>
                <a:spcPct val="150000"/>
              </a:lnSpc>
            </a:pPr>
            <a:endParaRPr lang="en-US" sz="4800" b="1" kern="0" dirty="0">
              <a:solidFill>
                <a:schemeClr val="tx2">
                  <a:lumMod val="50000"/>
                </a:schemeClr>
              </a:solidFill>
            </a:endParaRPr>
          </a:p>
        </p:txBody>
      </p:sp>
      <p:sp>
        <p:nvSpPr>
          <p:cNvPr id="7" name="TextBox 6">
            <a:extLst>
              <a:ext uri="{FF2B5EF4-FFF2-40B4-BE49-F238E27FC236}">
                <a16:creationId xmlns:a16="http://schemas.microsoft.com/office/drawing/2014/main" id="{462B9407-8906-5A96-E7C7-1A5EF34E0F90}"/>
              </a:ext>
            </a:extLst>
          </p:cNvPr>
          <p:cNvSpPr txBox="1"/>
          <p:nvPr/>
        </p:nvSpPr>
        <p:spPr>
          <a:xfrm>
            <a:off x="6172546" y="257576"/>
            <a:ext cx="11795760" cy="4900059"/>
          </a:xfrm>
          <a:prstGeom prst="rect">
            <a:avLst/>
          </a:prstGeom>
          <a:noFill/>
        </p:spPr>
        <p:txBody>
          <a:bodyPr wrap="square">
            <a:spAutoFit/>
          </a:bodyPr>
          <a:lstStyle/>
          <a:p>
            <a:pPr marL="0" marR="0">
              <a:lnSpc>
                <a:spcPct val="115000"/>
              </a:lnSpc>
              <a:spcBef>
                <a:spcPts val="0"/>
              </a:spcBef>
              <a:spcAft>
                <a:spcPts val="1000"/>
              </a:spcAft>
            </a:pPr>
            <a:endParaRPr lang="en-US" sz="4400" dirty="0">
              <a:effectLst/>
              <a:latin typeface="+mj-lt"/>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endParaRPr lang="en-US" sz="2000" b="1" dirty="0">
              <a:effectLst/>
              <a:latin typeface="Arial Black" panose="020B0A04020102020204" pitchFamily="34" charset="0"/>
              <a:ea typeface="Calibri" panose="020F0502020204030204" pitchFamily="34" charset="0"/>
              <a:cs typeface="Times New Roman" panose="02020603050405020304" pitchFamily="18" charset="0"/>
            </a:endParaRPr>
          </a:p>
          <a:p>
            <a:pPr>
              <a:lnSpc>
                <a:spcPct val="115000"/>
              </a:lnSpc>
              <a:spcAft>
                <a:spcPts val="1000"/>
              </a:spcAft>
            </a:pPr>
            <a:endParaRPr lang="en-US" sz="2000" dirty="0">
              <a:ea typeface="Calibri" panose="020F0502020204030204" pitchFamily="34" charset="0"/>
              <a:cs typeface="Times New Roman" panose="02020603050405020304" pitchFamily="18" charset="0"/>
            </a:endParaRPr>
          </a:p>
          <a:p>
            <a:pPr>
              <a:lnSpc>
                <a:spcPct val="115000"/>
              </a:lnSpc>
              <a:spcAft>
                <a:spcPts val="1000"/>
              </a:spcAft>
            </a:pPr>
            <a:endParaRPr lang="en-US" sz="2000" b="1" dirty="0">
              <a:latin typeface="Arial Black" panose="020B0A04020102020204" pitchFamily="34" charset="0"/>
              <a:ea typeface="Calibri" panose="020F0502020204030204" pitchFamily="34" charset="0"/>
              <a:cs typeface="Times New Roman" panose="02020603050405020304" pitchFamily="18" charset="0"/>
            </a:endParaRPr>
          </a:p>
          <a:p>
            <a:pPr>
              <a:lnSpc>
                <a:spcPct val="115000"/>
              </a:lnSpc>
              <a:spcAft>
                <a:spcPts val="1000"/>
              </a:spcAft>
            </a:pPr>
            <a:endParaRPr lang="en-US" sz="2000" b="1" dirty="0">
              <a:latin typeface="Arial Black" panose="020B0A04020102020204" pitchFamily="34" charset="0"/>
              <a:ea typeface="Calibri" panose="020F0502020204030204" pitchFamily="34" charset="0"/>
              <a:cs typeface="Times New Roman" panose="02020603050405020304" pitchFamily="18" charset="0"/>
            </a:endParaRPr>
          </a:p>
          <a:p>
            <a:pPr lvl="1">
              <a:lnSpc>
                <a:spcPct val="115000"/>
              </a:lnSpc>
            </a:pPr>
            <a:endParaRPr lang="en-US" sz="2000" dirty="0">
              <a:effectLst/>
              <a:ea typeface="Calibri" panose="020F0502020204030204" pitchFamily="34" charset="0"/>
              <a:cs typeface="Times New Roman" panose="02020603050405020304" pitchFamily="18" charset="0"/>
            </a:endParaRPr>
          </a:p>
          <a:p>
            <a:pPr marL="800100" lvl="1" indent="-342900">
              <a:lnSpc>
                <a:spcPct val="115000"/>
              </a:lnSpc>
              <a:buFont typeface="Symbol" pitchFamily="2" charset="2"/>
              <a:buChar char=""/>
            </a:pPr>
            <a:endParaRPr lang="en-US" sz="2000" dirty="0">
              <a:effectLst/>
              <a:latin typeface="Arial Black" panose="020B0A0402010202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endParaRPr lang="en-US" sz="2000" b="1" dirty="0">
              <a:latin typeface="Arial Black" panose="020B0A0402010202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endParaRPr lang="en-US" sz="2000" b="1" dirty="0">
              <a:effectLst/>
              <a:latin typeface="Arial Black" panose="020B0A0402010202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4" descr="MIT Relocation">
            <a:extLst>
              <a:ext uri="{FF2B5EF4-FFF2-40B4-BE49-F238E27FC236}">
                <a16:creationId xmlns:a16="http://schemas.microsoft.com/office/drawing/2014/main" id="{EBD31525-5BED-4DC1-C0D0-C8EB7594050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436341" y="8273590"/>
            <a:ext cx="1851659" cy="180748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3A1F50C7-BD13-8266-2856-2ABB7477B8B9}"/>
              </a:ext>
            </a:extLst>
          </p:cNvPr>
          <p:cNvSpPr txBox="1"/>
          <p:nvPr/>
        </p:nvSpPr>
        <p:spPr>
          <a:xfrm>
            <a:off x="79316" y="2965127"/>
            <a:ext cx="5749637" cy="2985433"/>
          </a:xfrm>
          <a:prstGeom prst="rect">
            <a:avLst/>
          </a:prstGeom>
          <a:noFill/>
        </p:spPr>
        <p:txBody>
          <a:bodyPr wrap="square">
            <a:spAutoFit/>
          </a:bodyPr>
          <a:lstStyle/>
          <a:p>
            <a:endParaRPr lang="en-US" sz="4800" dirty="0">
              <a:solidFill>
                <a:schemeClr val="bg1"/>
              </a:solidFill>
              <a:latin typeface="Arial Black" panose="020B0A04020102020204" pitchFamily="34" charset="0"/>
            </a:endParaRPr>
          </a:p>
          <a:p>
            <a:r>
              <a:rPr lang="en-US" sz="6000" dirty="0">
                <a:solidFill>
                  <a:schemeClr val="bg1"/>
                </a:solidFill>
                <a:latin typeface="Arial Black" panose="020B0A04020102020204" pitchFamily="34" charset="0"/>
              </a:rPr>
              <a:t>BFC </a:t>
            </a:r>
            <a:r>
              <a:rPr lang="en-US" sz="4800" dirty="0">
                <a:solidFill>
                  <a:schemeClr val="bg1"/>
                </a:solidFill>
                <a:latin typeface="Arial Black" panose="020B0A04020102020204" pitchFamily="34" charset="0"/>
              </a:rPr>
              <a:t>CONSTRUCTION</a:t>
            </a:r>
          </a:p>
          <a:p>
            <a:endParaRPr lang="en-US" sz="3200" dirty="0">
              <a:solidFill>
                <a:srgbClr val="990033"/>
              </a:solidFill>
              <a:latin typeface="Arial Black" panose="020B0A04020102020204" pitchFamily="34" charset="0"/>
            </a:endParaRPr>
          </a:p>
        </p:txBody>
      </p:sp>
      <p:sp>
        <p:nvSpPr>
          <p:cNvPr id="8" name="TextBox 7">
            <a:extLst>
              <a:ext uri="{FF2B5EF4-FFF2-40B4-BE49-F238E27FC236}">
                <a16:creationId xmlns:a16="http://schemas.microsoft.com/office/drawing/2014/main" id="{7479EED0-3BA1-C230-ABDA-A57DC750BED5}"/>
              </a:ext>
            </a:extLst>
          </p:cNvPr>
          <p:cNvSpPr txBox="1"/>
          <p:nvPr/>
        </p:nvSpPr>
        <p:spPr>
          <a:xfrm>
            <a:off x="6076603" y="257535"/>
            <a:ext cx="11795760" cy="9818072"/>
          </a:xfrm>
          <a:prstGeom prst="rect">
            <a:avLst/>
          </a:prstGeom>
          <a:noFill/>
        </p:spPr>
        <p:txBody>
          <a:bodyPr wrap="square" rtlCol="0">
            <a:spAutoFit/>
          </a:bodyPr>
          <a:lstStyle/>
          <a:p>
            <a:pPr algn="ctr"/>
            <a:r>
              <a:rPr lang="en-US" sz="6000" b="1" dirty="0"/>
              <a:t>CONSTRUCTION SCHEDULE </a:t>
            </a:r>
          </a:p>
          <a:p>
            <a:pPr algn="ctr"/>
            <a:r>
              <a:rPr lang="en-US" sz="5400" b="1" dirty="0"/>
              <a:t>BUILDING BY BUILDING TIMELIME/PLAN</a:t>
            </a:r>
            <a:br>
              <a:rPr lang="en-US" sz="4800" b="1" dirty="0"/>
            </a:br>
            <a:r>
              <a:rPr lang="en-US" sz="5400" b="1" dirty="0"/>
              <a:t>PARKSIDE COMMONS RENOVATIONS</a:t>
            </a:r>
          </a:p>
          <a:p>
            <a:pPr algn="ctr"/>
            <a:r>
              <a:rPr lang="en-US" sz="5400" b="1" dirty="0"/>
              <a:t>10/26/26 – 11/5/27</a:t>
            </a:r>
            <a:br>
              <a:rPr lang="en-US" sz="4800" b="1" dirty="0"/>
            </a:br>
            <a:endParaRPr lang="en-US" sz="4800" b="1" dirty="0"/>
          </a:p>
          <a:p>
            <a:r>
              <a:rPr lang="en-US" sz="4800" b="1" dirty="0"/>
              <a:t>	Bldg. 1809		10/26/26 – 12/25/26</a:t>
            </a:r>
          </a:p>
          <a:p>
            <a:r>
              <a:rPr lang="en-US" sz="4800" b="1" dirty="0"/>
              <a:t>	Bldg. 1811		12/28/26 – 2/26/27</a:t>
            </a:r>
          </a:p>
          <a:p>
            <a:r>
              <a:rPr lang="en-US" sz="4800" b="1" dirty="0"/>
              <a:t>	Bldg. 1901		3/1/27 – 4/30/27</a:t>
            </a:r>
          </a:p>
          <a:p>
            <a:r>
              <a:rPr lang="en-US" sz="4800" b="1" dirty="0"/>
              <a:t>	Bldg. 1903		5/3/27 – 7/2/27</a:t>
            </a:r>
          </a:p>
          <a:p>
            <a:r>
              <a:rPr lang="en-US" sz="4800" b="1" dirty="0"/>
              <a:t>	Bldg. 1813		7/5/27 – 9/3/27	</a:t>
            </a:r>
            <a:br>
              <a:rPr lang="en-US" sz="4800" b="1" dirty="0"/>
            </a:br>
            <a:r>
              <a:rPr lang="en-US" sz="4800" b="1" dirty="0"/>
              <a:t>	Bldg. 1815		9/6/27 – 11/5/27</a:t>
            </a:r>
          </a:p>
          <a:p>
            <a:pPr algn="ctr"/>
            <a:endParaRPr lang="en-US" sz="8000" b="1" dirty="0"/>
          </a:p>
        </p:txBody>
      </p:sp>
    </p:spTree>
    <p:extLst>
      <p:ext uri="{BB962C8B-B14F-4D97-AF65-F5344CB8AC3E}">
        <p14:creationId xmlns:p14="http://schemas.microsoft.com/office/powerpoint/2010/main" val="27408686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659DC7A3-EA00-AAEC-34F8-D8EA6FD6715C}"/>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3D264AA3-5AEA-386C-EF6E-DF4CEB724E0E}"/>
              </a:ext>
            </a:extLst>
          </p:cNvPr>
          <p:cNvSpPr/>
          <p:nvPr/>
        </p:nvSpPr>
        <p:spPr>
          <a:xfrm>
            <a:off x="0" y="0"/>
            <a:ext cx="5935633" cy="10287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lumMod val="50000"/>
                </a:schemeClr>
              </a:solidFill>
            </a:endParaRPr>
          </a:p>
          <a:p>
            <a:pPr algn="ctr"/>
            <a:endParaRPr lang="en-US" dirty="0">
              <a:solidFill>
                <a:schemeClr val="bg2">
                  <a:lumMod val="50000"/>
                </a:schemeClr>
              </a:solidFill>
            </a:endParaRPr>
          </a:p>
        </p:txBody>
      </p:sp>
      <p:sp>
        <p:nvSpPr>
          <p:cNvPr id="5" name="object 5">
            <a:extLst>
              <a:ext uri="{FF2B5EF4-FFF2-40B4-BE49-F238E27FC236}">
                <a16:creationId xmlns:a16="http://schemas.microsoft.com/office/drawing/2014/main" id="{671AA514-76B9-7168-923E-22DBE51A864E}"/>
              </a:ext>
            </a:extLst>
          </p:cNvPr>
          <p:cNvSpPr txBox="1"/>
          <p:nvPr/>
        </p:nvSpPr>
        <p:spPr>
          <a:xfrm>
            <a:off x="11974483" y="-263493"/>
            <a:ext cx="5699760" cy="3529364"/>
          </a:xfrm>
          <a:prstGeom prst="rect">
            <a:avLst/>
          </a:prstGeom>
          <a:noFill/>
        </p:spPr>
        <p:txBody>
          <a:bodyPr vert="horz" wrap="square" lIns="0" tIns="12700" rIns="0" bIns="0" rtlCol="0">
            <a:spAutoFit/>
          </a:bodyPr>
          <a:lstStyle/>
          <a:p>
            <a:pPr marL="12700" marR="5080" indent="117475">
              <a:lnSpc>
                <a:spcPct val="116599"/>
              </a:lnSpc>
              <a:spcBef>
                <a:spcPts val="100"/>
              </a:spcBef>
            </a:pPr>
            <a:endParaRPr lang="en-US" sz="6600" b="1" spc="370" dirty="0">
              <a:solidFill>
                <a:schemeClr val="bg1">
                  <a:lumMod val="95000"/>
                </a:schemeClr>
              </a:solidFill>
              <a:latin typeface="Arial Black" panose="020B0A04020102020204" pitchFamily="34" charset="0"/>
              <a:cs typeface="Arial" panose="020B0604020202020204" pitchFamily="34" charset="0"/>
            </a:endParaRPr>
          </a:p>
          <a:p>
            <a:pPr marL="12700" marR="5080" indent="117475">
              <a:lnSpc>
                <a:spcPct val="116599"/>
              </a:lnSpc>
              <a:spcBef>
                <a:spcPts val="100"/>
              </a:spcBef>
            </a:pPr>
            <a:endParaRPr lang="en-US" sz="6600" b="1" spc="370" dirty="0">
              <a:solidFill>
                <a:schemeClr val="bg1">
                  <a:lumMod val="95000"/>
                </a:schemeClr>
              </a:solidFill>
              <a:latin typeface="Arial Black" panose="020B0A04020102020204" pitchFamily="34" charset="0"/>
              <a:cs typeface="Arial" panose="020B0604020202020204" pitchFamily="34" charset="0"/>
            </a:endParaRPr>
          </a:p>
          <a:p>
            <a:pPr marL="12700" marR="5080" indent="117475">
              <a:lnSpc>
                <a:spcPct val="116599"/>
              </a:lnSpc>
              <a:spcBef>
                <a:spcPts val="100"/>
              </a:spcBef>
            </a:pPr>
            <a:endParaRPr lang="en-US" sz="6600" b="1" spc="370" dirty="0">
              <a:solidFill>
                <a:schemeClr val="bg1">
                  <a:lumMod val="95000"/>
                </a:schemeClr>
              </a:solidFill>
              <a:latin typeface="Arial Black" panose="020B0A04020102020204" pitchFamily="34" charset="0"/>
              <a:cs typeface="Arial" panose="020B0604020202020204" pitchFamily="34" charset="0"/>
            </a:endParaRPr>
          </a:p>
        </p:txBody>
      </p:sp>
      <p:sp>
        <p:nvSpPr>
          <p:cNvPr id="10" name="Text Placeholder 2">
            <a:extLst>
              <a:ext uri="{FF2B5EF4-FFF2-40B4-BE49-F238E27FC236}">
                <a16:creationId xmlns:a16="http://schemas.microsoft.com/office/drawing/2014/main" id="{314E9998-F531-2654-34EE-323CCE896D21}"/>
              </a:ext>
            </a:extLst>
          </p:cNvPr>
          <p:cNvSpPr txBox="1">
            <a:spLocks/>
          </p:cNvSpPr>
          <p:nvPr/>
        </p:nvSpPr>
        <p:spPr>
          <a:xfrm>
            <a:off x="5671471" y="1109666"/>
            <a:ext cx="10857002" cy="8067667"/>
          </a:xfrm>
          <a:prstGeom prst="rect">
            <a:avLst/>
          </a:prstGeom>
        </p:spPr>
        <p:txBody>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lnSpc>
                <a:spcPct val="150000"/>
              </a:lnSpc>
            </a:pPr>
            <a:endParaRPr lang="en-US" sz="4800" b="1" kern="0" dirty="0">
              <a:solidFill>
                <a:schemeClr val="tx2">
                  <a:lumMod val="50000"/>
                </a:schemeClr>
              </a:solidFill>
            </a:endParaRPr>
          </a:p>
        </p:txBody>
      </p:sp>
      <p:sp>
        <p:nvSpPr>
          <p:cNvPr id="7" name="TextBox 6">
            <a:extLst>
              <a:ext uri="{FF2B5EF4-FFF2-40B4-BE49-F238E27FC236}">
                <a16:creationId xmlns:a16="http://schemas.microsoft.com/office/drawing/2014/main" id="{CAEE2470-66BA-642E-386C-A7B12D8EAA6E}"/>
              </a:ext>
            </a:extLst>
          </p:cNvPr>
          <p:cNvSpPr txBox="1"/>
          <p:nvPr/>
        </p:nvSpPr>
        <p:spPr>
          <a:xfrm>
            <a:off x="6276737" y="354406"/>
            <a:ext cx="11258331" cy="6355394"/>
          </a:xfrm>
          <a:prstGeom prst="rect">
            <a:avLst/>
          </a:prstGeom>
          <a:noFill/>
        </p:spPr>
        <p:txBody>
          <a:bodyPr wrap="square">
            <a:spAutoFit/>
          </a:bodyPr>
          <a:lstStyle/>
          <a:p>
            <a:pPr marL="0" marR="0" algn="ctr">
              <a:lnSpc>
                <a:spcPct val="115000"/>
              </a:lnSpc>
              <a:spcBef>
                <a:spcPts val="0"/>
              </a:spcBef>
              <a:spcAft>
                <a:spcPts val="1000"/>
              </a:spcAft>
            </a:pPr>
            <a:r>
              <a:rPr lang="en-US" sz="9600" b="1" dirty="0">
                <a:effectLst/>
                <a:latin typeface="Arial Black" panose="020B0A04020102020204" pitchFamily="34" charset="0"/>
                <a:ea typeface="Calibri" panose="020F0502020204030204" pitchFamily="34" charset="0"/>
                <a:cs typeface="Times New Roman" panose="02020603050405020304" pitchFamily="18" charset="0"/>
              </a:rPr>
              <a:t>Q &amp; A</a:t>
            </a:r>
          </a:p>
          <a:p>
            <a:pPr marL="0" marR="0">
              <a:lnSpc>
                <a:spcPct val="115000"/>
              </a:lnSpc>
              <a:spcBef>
                <a:spcPts val="0"/>
              </a:spcBef>
              <a:spcAft>
                <a:spcPts val="1000"/>
              </a:spcAft>
            </a:pPr>
            <a:endParaRPr lang="en-US" sz="5400" b="1" dirty="0">
              <a:effectLst/>
              <a:latin typeface="Arial Black" panose="020B0A04020102020204" pitchFamily="34" charset="0"/>
              <a:ea typeface="Calibri" panose="020F0502020204030204" pitchFamily="34" charset="0"/>
              <a:cs typeface="Times New Roman" panose="02020603050405020304" pitchFamily="18" charset="0"/>
            </a:endParaRPr>
          </a:p>
          <a:p>
            <a:pPr>
              <a:lnSpc>
                <a:spcPct val="115000"/>
              </a:lnSpc>
              <a:spcAft>
                <a:spcPts val="1000"/>
              </a:spcAft>
            </a:pPr>
            <a:endParaRPr lang="en-US" sz="2000" dirty="0">
              <a:ea typeface="Calibri" panose="020F0502020204030204" pitchFamily="34" charset="0"/>
              <a:cs typeface="Times New Roman" panose="02020603050405020304" pitchFamily="18" charset="0"/>
            </a:endParaRPr>
          </a:p>
          <a:p>
            <a:pPr>
              <a:lnSpc>
                <a:spcPct val="115000"/>
              </a:lnSpc>
              <a:spcAft>
                <a:spcPts val="1000"/>
              </a:spcAft>
            </a:pPr>
            <a:endParaRPr lang="en-US" sz="2000" b="1" dirty="0">
              <a:latin typeface="Arial Black" panose="020B0A04020102020204" pitchFamily="34" charset="0"/>
              <a:ea typeface="Calibri" panose="020F0502020204030204" pitchFamily="34" charset="0"/>
              <a:cs typeface="Times New Roman" panose="02020603050405020304" pitchFamily="18" charset="0"/>
            </a:endParaRPr>
          </a:p>
          <a:p>
            <a:pPr>
              <a:lnSpc>
                <a:spcPct val="115000"/>
              </a:lnSpc>
              <a:spcAft>
                <a:spcPts val="1000"/>
              </a:spcAft>
            </a:pPr>
            <a:endParaRPr lang="en-US" sz="2000" b="1" dirty="0">
              <a:latin typeface="Arial Black" panose="020B0A04020102020204" pitchFamily="34" charset="0"/>
              <a:ea typeface="Calibri" panose="020F0502020204030204" pitchFamily="34" charset="0"/>
              <a:cs typeface="Times New Roman" panose="02020603050405020304" pitchFamily="18" charset="0"/>
            </a:endParaRPr>
          </a:p>
          <a:p>
            <a:pPr lvl="1">
              <a:lnSpc>
                <a:spcPct val="115000"/>
              </a:lnSpc>
            </a:pPr>
            <a:endParaRPr lang="en-US" sz="2000" dirty="0">
              <a:effectLst/>
              <a:ea typeface="Calibri" panose="020F0502020204030204" pitchFamily="34" charset="0"/>
              <a:cs typeface="Times New Roman" panose="02020603050405020304" pitchFamily="18" charset="0"/>
            </a:endParaRPr>
          </a:p>
          <a:p>
            <a:pPr marL="800100" lvl="1" indent="-342900">
              <a:lnSpc>
                <a:spcPct val="115000"/>
              </a:lnSpc>
              <a:buFont typeface="Symbol" pitchFamily="2" charset="2"/>
              <a:buChar char=""/>
            </a:pPr>
            <a:endParaRPr lang="en-US" sz="2000" dirty="0">
              <a:effectLst/>
              <a:latin typeface="Arial Black" panose="020B0A0402010202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endParaRPr lang="en-US" sz="2000" b="1" dirty="0">
              <a:latin typeface="Arial Black" panose="020B0A0402010202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endParaRPr lang="en-US" sz="2000" b="1" dirty="0">
              <a:effectLst/>
              <a:latin typeface="Arial Black" panose="020B0A0402010202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4" descr="MIT Relocation">
            <a:extLst>
              <a:ext uri="{FF2B5EF4-FFF2-40B4-BE49-F238E27FC236}">
                <a16:creationId xmlns:a16="http://schemas.microsoft.com/office/drawing/2014/main" id="{68EF82A6-E4D1-5290-6AB4-347D115A74C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436341" y="8273590"/>
            <a:ext cx="1851659" cy="180748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E478C76B-10A0-85DD-2630-A65637969E5A}"/>
              </a:ext>
            </a:extLst>
          </p:cNvPr>
          <p:cNvSpPr txBox="1"/>
          <p:nvPr/>
        </p:nvSpPr>
        <p:spPr>
          <a:xfrm>
            <a:off x="185996" y="3475667"/>
            <a:ext cx="5749637" cy="3046988"/>
          </a:xfrm>
          <a:prstGeom prst="rect">
            <a:avLst/>
          </a:prstGeom>
          <a:noFill/>
        </p:spPr>
        <p:txBody>
          <a:bodyPr wrap="square">
            <a:spAutoFit/>
          </a:bodyPr>
          <a:lstStyle/>
          <a:p>
            <a:r>
              <a:rPr lang="en-US" sz="4800" dirty="0">
                <a:solidFill>
                  <a:schemeClr val="bg1"/>
                </a:solidFill>
                <a:latin typeface="Arial Black" panose="020B0A04020102020204" pitchFamily="34" charset="0"/>
              </a:rPr>
              <a:t>MIT RELOCATION PRESENTATIONQ &amp; A</a:t>
            </a:r>
          </a:p>
        </p:txBody>
      </p:sp>
    </p:spTree>
    <p:extLst>
      <p:ext uri="{BB962C8B-B14F-4D97-AF65-F5344CB8AC3E}">
        <p14:creationId xmlns:p14="http://schemas.microsoft.com/office/powerpoint/2010/main" val="192809391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1B41"/>
      </a:hlink>
      <a:folHlink>
        <a:srgbClr val="800080"/>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BE4F3683B39F14F9A2AB9C27765D5E8" ma:contentTypeVersion="6" ma:contentTypeDescription="Create a new document." ma:contentTypeScope="" ma:versionID="c233aa7c5397a1e31c01a7bf5e27d0ee">
  <xsd:schema xmlns:xsd="http://www.w3.org/2001/XMLSchema" xmlns:xs="http://www.w3.org/2001/XMLSchema" xmlns:p="http://schemas.microsoft.com/office/2006/metadata/properties" xmlns:ns2="c3718a29-9e59-4286-a767-275b67c48738" xmlns:ns3="9ba26fb5-daa8-4d8c-be71-9c2d6cf0e78a" targetNamespace="http://schemas.microsoft.com/office/2006/metadata/properties" ma:root="true" ma:fieldsID="37dfd31fd9aba0f39ebfc7ca93ad9e77" ns2:_="" ns3:_="">
    <xsd:import namespace="c3718a29-9e59-4286-a767-275b67c48738"/>
    <xsd:import namespace="9ba26fb5-daa8-4d8c-be71-9c2d6cf0e78a"/>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3718a29-9e59-4286-a767-275b67c4873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ba26fb5-daa8-4d8c-be71-9c2d6cf0e78a"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haredWithUsers xmlns="9ba26fb5-daa8-4d8c-be71-9c2d6cf0e78a">
      <UserInfo>
        <DisplayName>Yasmin Cornelius</DisplayName>
        <AccountId>28</AccountId>
        <AccountType/>
      </UserInfo>
      <UserInfo>
        <DisplayName>Michael Prush</DisplayName>
        <AccountId>76</AccountId>
        <AccountType/>
      </UserInfo>
      <UserInfo>
        <DisplayName>Elli Himelstein</DisplayName>
        <AccountId>40</AccountId>
        <AccountType/>
      </UserInfo>
      <UserInfo>
        <DisplayName>Nick Papakostopoulos</DisplayName>
        <AccountId>77</AccountId>
        <AccountType/>
      </UserInfo>
      <UserInfo>
        <DisplayName>Ayanna Oliver-Taylor</DisplayName>
        <AccountId>12</AccountId>
        <AccountType/>
      </UserInfo>
      <UserInfo>
        <DisplayName>Thomas Herrera</DisplayName>
        <AccountId>100</AccountId>
        <AccountType/>
      </UserInfo>
    </SharedWithUsers>
  </documentManagement>
</p:properties>
</file>

<file path=customXml/itemProps1.xml><?xml version="1.0" encoding="utf-8"?>
<ds:datastoreItem xmlns:ds="http://schemas.openxmlformats.org/officeDocument/2006/customXml" ds:itemID="{E4E0109D-A5A3-48B4-A362-A5F8D820D252}">
  <ds:schemaRefs>
    <ds:schemaRef ds:uri="http://schemas.microsoft.com/sharepoint/v3/contenttype/forms"/>
  </ds:schemaRefs>
</ds:datastoreItem>
</file>

<file path=customXml/itemProps2.xml><?xml version="1.0" encoding="utf-8"?>
<ds:datastoreItem xmlns:ds="http://schemas.openxmlformats.org/officeDocument/2006/customXml" ds:itemID="{C84D3472-AF7C-4AD9-9866-CDD12B6BC35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3718a29-9e59-4286-a767-275b67c48738"/>
    <ds:schemaRef ds:uri="9ba26fb5-daa8-4d8c-be71-9c2d6cf0e78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8E0CB75-B30C-46BD-B73E-59536FD2F474}">
  <ds:schemaRefs>
    <ds:schemaRef ds:uri="http://purl.org/dc/terms/"/>
    <ds:schemaRef ds:uri="http://schemas.microsoft.com/office/infopath/2007/PartnerControls"/>
    <ds:schemaRef ds:uri="http://purl.org/dc/elements/1.1/"/>
    <ds:schemaRef ds:uri="9ba26fb5-daa8-4d8c-be71-9c2d6cf0e78a"/>
    <ds:schemaRef ds:uri="http://purl.org/dc/dcmitype/"/>
    <ds:schemaRef ds:uri="http://schemas.microsoft.com/office/2006/metadata/properties"/>
    <ds:schemaRef ds:uri="http://schemas.microsoft.com/office/2006/documentManagement/types"/>
    <ds:schemaRef ds:uri="http://www.w3.org/XML/1998/namespace"/>
    <ds:schemaRef ds:uri="http://schemas.openxmlformats.org/package/2006/metadata/core-properties"/>
    <ds:schemaRef ds:uri="c3718a29-9e59-4286-a767-275b67c48738"/>
  </ds:schemaRefs>
</ds:datastoreItem>
</file>

<file path=docProps/app.xml><?xml version="1.0" encoding="utf-8"?>
<Properties xmlns="http://schemas.openxmlformats.org/officeDocument/2006/extended-properties" xmlns:vt="http://schemas.openxmlformats.org/officeDocument/2006/docPropsVTypes">
  <Template/>
  <TotalTime>12523</TotalTime>
  <Words>1257</Words>
  <Application>Microsoft Office PowerPoint</Application>
  <PresentationFormat>Custom</PresentationFormat>
  <Paragraphs>210</Paragraphs>
  <Slides>22</Slides>
  <Notes>0</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22</vt:i4>
      </vt:variant>
    </vt:vector>
  </HeadingPairs>
  <TitlesOfParts>
    <vt:vector size="34" baseType="lpstr">
      <vt:lpstr>Aptos</vt:lpstr>
      <vt:lpstr>Arial</vt:lpstr>
      <vt:lpstr>Arial Black</vt:lpstr>
      <vt:lpstr>Calibri</vt:lpstr>
      <vt:lpstr>Calibri Light</vt:lpstr>
      <vt:lpstr>Garamond</vt:lpstr>
      <vt:lpstr>Segoe UI Emoji</vt:lpstr>
      <vt:lpstr>Symbol</vt:lpstr>
      <vt:lpstr>Times New Roman</vt:lpstr>
      <vt:lpstr>Wingdings</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Edenwald Resident Engagement Meeting</dc:title>
  <dc:creator>aminata sam</dc:creator>
  <cp:keywords>DAExUTr80_E,BAD6dIhwyos</cp:keywords>
  <cp:lastModifiedBy>Lesvia Castro</cp:lastModifiedBy>
  <cp:revision>226</cp:revision>
  <cp:lastPrinted>2022-02-03T18:30:32Z</cp:lastPrinted>
  <dcterms:created xsi:type="dcterms:W3CDTF">2021-12-21T12:32:51Z</dcterms:created>
  <dcterms:modified xsi:type="dcterms:W3CDTF">2026-08-26T12:36:56Z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2021-12-21T00:00:00Z</vt:filetime>
  </property>
  <property fmtid="{D5CDD505-2E9C-101B-9397-08002B2CF9AE}" pid="3" name="Creator">
    <vt:lpwstr>Canva</vt:lpwstr>
  </property>
  <property fmtid="{D5CDD505-2E9C-101B-9397-08002B2CF9AE}" pid="4" name="LastSaved">
    <vt:filetime>2021-12-21T00:00:00Z</vt:filetime>
  </property>
  <property fmtid="{D5CDD505-2E9C-101B-9397-08002B2CF9AE}" pid="5" name="ContentTypeId">
    <vt:lpwstr>0x0101004BE4F3683B39F14F9A2AB9C27765D5E8</vt:lpwstr>
  </property>
</Properties>
</file>