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74" r:id="rId5"/>
  </p:sldMasterIdLst>
  <p:notesMasterIdLst>
    <p:notesMasterId r:id="rId18"/>
  </p:notesMasterIdLst>
  <p:sldIdLst>
    <p:sldId id="257" r:id="rId6"/>
    <p:sldId id="261" r:id="rId7"/>
    <p:sldId id="356" r:id="rId8"/>
    <p:sldId id="317" r:id="rId9"/>
    <p:sldId id="357" r:id="rId10"/>
    <p:sldId id="350" r:id="rId11"/>
    <p:sldId id="353" r:id="rId12"/>
    <p:sldId id="351" r:id="rId13"/>
    <p:sldId id="352" r:id="rId14"/>
    <p:sldId id="361" r:id="rId15"/>
    <p:sldId id="358" r:id="rId16"/>
    <p:sldId id="354" r:id="rId17"/>
  </p:sldIdLst>
  <p:sldSz cx="18288000" cy="10287000"/>
  <p:notesSz cx="9240838" cy="6954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340341-067C-F7AE-DD25-44C220FAA4D2}" name="Aminata Sam" initials="AS" userId="S::asam@lmdevpartners.com::8c61fc5b-0182-4019-b4e2-1f554981c455" providerId="AD"/>
  <p188:author id="{FC4FCA51-D1CC-A25D-EB21-C22C5F6BF200}" name="Desir, Wideleine" initials="DW" userId="S::Wideleine.Desir@nycha.nyc.gov::ff490338-95d9-45ce-85bf-9d0fa3bf9846" providerId="AD"/>
  <p188:author id="{997E7888-976B-EB98-1929-C19B5C284204}" name="heather.beck@nycha.nyc.gov" initials="he" userId="S::urn:spo:guest#heather.beck@nycha.nyc.gov::" providerId="AD"/>
  <p188:author id="{2DEB9BCB-C47D-EF6E-2000-AF4D78CFA539}" name="yakima.penaperez@nycha.nyc.gov" initials="ya" userId="S::urn:spo:guest#yakima.penaperez@nycha.nyc.gov::" providerId="AD"/>
  <p188:author id="{A77984E7-757B-16CF-DAF0-92F41B6D1864}" name="michael.parkinson@nycha.nyc.gov" initials="mi" userId="S::urn:spo:guest#michael.parkinson@nycha.nyc.gov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7" autoAdjust="0"/>
    <p:restoredTop sz="95507" autoAdjust="0"/>
  </p:normalViewPr>
  <p:slideViewPr>
    <p:cSldViewPr snapToGrid="0">
      <p:cViewPr varScale="1">
        <p:scale>
          <a:sx n="66" d="100"/>
          <a:sy n="66" d="100"/>
        </p:scale>
        <p:origin x="126" y="4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0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via Castro" userId="0e155dca2d65a337" providerId="LiveId" clId="{BFA7F598-0A9A-4C27-A2EA-AF3C60870BD3}"/>
    <pc:docChg chg="modSld">
      <pc:chgData name="Lesvia Castro" userId="0e155dca2d65a337" providerId="LiveId" clId="{BFA7F598-0A9A-4C27-A2EA-AF3C60870BD3}" dt="2026-04-09T22:49:51.066" v="62" actId="1076"/>
      <pc:docMkLst>
        <pc:docMk/>
      </pc:docMkLst>
      <pc:sldChg chg="modSp mod">
        <pc:chgData name="Lesvia Castro" userId="0e155dca2d65a337" providerId="LiveId" clId="{BFA7F598-0A9A-4C27-A2EA-AF3C60870BD3}" dt="2026-04-09T22:49:51.066" v="62" actId="1076"/>
        <pc:sldMkLst>
          <pc:docMk/>
          <pc:sldMk cId="3055681883" sldId="261"/>
        </pc:sldMkLst>
        <pc:spChg chg="mod">
          <ac:chgData name="Lesvia Castro" userId="0e155dca2d65a337" providerId="LiveId" clId="{BFA7F598-0A9A-4C27-A2EA-AF3C60870BD3}" dt="2026-04-09T22:49:51.066" v="62" actId="1076"/>
          <ac:spMkLst>
            <pc:docMk/>
            <pc:sldMk cId="3055681883" sldId="261"/>
            <ac:spMk id="5" creationId="{00000000-0000-0000-0000-000000000000}"/>
          </ac:spMkLst>
        </pc:spChg>
      </pc:sldChg>
      <pc:sldChg chg="modSp mod">
        <pc:chgData name="Lesvia Castro" userId="0e155dca2d65a337" providerId="LiveId" clId="{BFA7F598-0A9A-4C27-A2EA-AF3C60870BD3}" dt="2026-04-09T22:47:36.294" v="49" actId="1076"/>
        <pc:sldMkLst>
          <pc:docMk/>
          <pc:sldMk cId="3320042856" sldId="317"/>
        </pc:sldMkLst>
        <pc:spChg chg="mod">
          <ac:chgData name="Lesvia Castro" userId="0e155dca2d65a337" providerId="LiveId" clId="{BFA7F598-0A9A-4C27-A2EA-AF3C60870BD3}" dt="2026-04-09T22:47:36.294" v="49" actId="1076"/>
          <ac:spMkLst>
            <pc:docMk/>
            <pc:sldMk cId="3320042856" sldId="317"/>
            <ac:spMk id="5" creationId="{00000000-0000-0000-0000-000000000000}"/>
          </ac:spMkLst>
        </pc:spChg>
      </pc:sldChg>
      <pc:sldChg chg="modSp mod">
        <pc:chgData name="Lesvia Castro" userId="0e155dca2d65a337" providerId="LiveId" clId="{BFA7F598-0A9A-4C27-A2EA-AF3C60870BD3}" dt="2026-04-09T22:49:14.893" v="60" actId="20577"/>
        <pc:sldMkLst>
          <pc:docMk/>
          <pc:sldMk cId="3645134599" sldId="351"/>
        </pc:sldMkLst>
        <pc:spChg chg="mod">
          <ac:chgData name="Lesvia Castro" userId="0e155dca2d65a337" providerId="LiveId" clId="{BFA7F598-0A9A-4C27-A2EA-AF3C60870BD3}" dt="2026-04-09T22:49:14.893" v="60" actId="20577"/>
          <ac:spMkLst>
            <pc:docMk/>
            <pc:sldMk cId="3645134599" sldId="351"/>
            <ac:spMk id="3" creationId="{BC969E6F-6662-3370-411A-ADBA3072E3BD}"/>
          </ac:spMkLst>
        </pc:spChg>
      </pc:sldChg>
      <pc:sldChg chg="modSp mod">
        <pc:chgData name="Lesvia Castro" userId="0e155dca2d65a337" providerId="LiveId" clId="{BFA7F598-0A9A-4C27-A2EA-AF3C60870BD3}" dt="2026-04-09T22:47:09.240" v="48" actId="20577"/>
        <pc:sldMkLst>
          <pc:docMk/>
          <pc:sldMk cId="1841869058" sldId="356"/>
        </pc:sldMkLst>
        <pc:spChg chg="mod">
          <ac:chgData name="Lesvia Castro" userId="0e155dca2d65a337" providerId="LiveId" clId="{BFA7F598-0A9A-4C27-A2EA-AF3C60870BD3}" dt="2026-04-09T22:47:09.240" v="48" actId="20577"/>
          <ac:spMkLst>
            <pc:docMk/>
            <pc:sldMk cId="1841869058" sldId="356"/>
            <ac:spMk id="7" creationId="{38C40023-2220-7AB2-DD5D-99A13E3A5803}"/>
          </ac:spMkLst>
        </pc:spChg>
      </pc:sldChg>
      <pc:sldChg chg="modSp mod">
        <pc:chgData name="Lesvia Castro" userId="0e155dca2d65a337" providerId="LiveId" clId="{BFA7F598-0A9A-4C27-A2EA-AF3C60870BD3}" dt="2026-04-09T22:49:37.004" v="61" actId="1076"/>
        <pc:sldMkLst>
          <pc:docMk/>
          <pc:sldMk cId="1689483869" sldId="357"/>
        </pc:sldMkLst>
        <pc:spChg chg="mod">
          <ac:chgData name="Lesvia Castro" userId="0e155dca2d65a337" providerId="LiveId" clId="{BFA7F598-0A9A-4C27-A2EA-AF3C60870BD3}" dt="2026-04-09T22:49:37.004" v="61" actId="1076"/>
          <ac:spMkLst>
            <pc:docMk/>
            <pc:sldMk cId="1689483869" sldId="357"/>
            <ac:spMk id="5" creationId="{0A7AC738-8D71-F1BC-EE8E-F5E6F7FBE626}"/>
          </ac:spMkLst>
        </pc:spChg>
      </pc:sldChg>
      <pc:sldChg chg="modSp mod">
        <pc:chgData name="Lesvia Castro" userId="0e155dca2d65a337" providerId="LiveId" clId="{BFA7F598-0A9A-4C27-A2EA-AF3C60870BD3}" dt="2026-04-09T22:48:39.095" v="58" actId="1076"/>
        <pc:sldMkLst>
          <pc:docMk/>
          <pc:sldMk cId="3353365509" sldId="361"/>
        </pc:sldMkLst>
        <pc:spChg chg="mod">
          <ac:chgData name="Lesvia Castro" userId="0e155dca2d65a337" providerId="LiveId" clId="{BFA7F598-0A9A-4C27-A2EA-AF3C60870BD3}" dt="2026-04-09T22:48:39.095" v="58" actId="1076"/>
          <ac:spMkLst>
            <pc:docMk/>
            <pc:sldMk cId="3353365509" sldId="361"/>
            <ac:spMk id="4" creationId="{514AC47D-9A74-1F71-C9C9-435841EE8C9A}"/>
          </ac:spMkLst>
        </pc:spChg>
        <pc:spChg chg="mod">
          <ac:chgData name="Lesvia Castro" userId="0e155dca2d65a337" providerId="LiveId" clId="{BFA7F598-0A9A-4C27-A2EA-AF3C60870BD3}" dt="2026-04-09T22:48:03.455" v="50" actId="1076"/>
          <ac:spMkLst>
            <pc:docMk/>
            <pc:sldMk cId="3353365509" sldId="361"/>
            <ac:spMk id="5" creationId="{26B6F33B-711C-1561-619C-2AF00FB618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4363" cy="348816"/>
          </a:xfrm>
          <a:prstGeom prst="rect">
            <a:avLst/>
          </a:prstGeom>
        </p:spPr>
        <p:txBody>
          <a:bodyPr vert="horz" lIns="51819" tIns="25910" rIns="51819" bIns="25910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4069" y="0"/>
            <a:ext cx="4004363" cy="348816"/>
          </a:xfrm>
          <a:prstGeom prst="rect">
            <a:avLst/>
          </a:prstGeom>
        </p:spPr>
        <p:txBody>
          <a:bodyPr vert="horz" lIns="51819" tIns="25910" rIns="51819" bIns="25910" rtlCol="0"/>
          <a:lstStyle>
            <a:lvl1pPr algn="r">
              <a:defRPr sz="700"/>
            </a:lvl1pPr>
          </a:lstStyle>
          <a:p>
            <a:fld id="{82CE7BCD-DE76-4895-9887-6718C3F0532A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5238" y="869950"/>
            <a:ext cx="4170362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1819" tIns="25910" rIns="51819" bIns="2591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4084" y="3347553"/>
            <a:ext cx="7392670" cy="2737930"/>
          </a:xfrm>
          <a:prstGeom prst="rect">
            <a:avLst/>
          </a:prstGeom>
        </p:spPr>
        <p:txBody>
          <a:bodyPr vert="horz" lIns="51819" tIns="25910" rIns="51819" bIns="2591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6023"/>
            <a:ext cx="4004363" cy="348815"/>
          </a:xfrm>
          <a:prstGeom prst="rect">
            <a:avLst/>
          </a:prstGeom>
        </p:spPr>
        <p:txBody>
          <a:bodyPr vert="horz" lIns="51819" tIns="25910" rIns="51819" bIns="25910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4069" y="6606023"/>
            <a:ext cx="4004363" cy="348815"/>
          </a:xfrm>
          <a:prstGeom prst="rect">
            <a:avLst/>
          </a:prstGeom>
        </p:spPr>
        <p:txBody>
          <a:bodyPr vert="horz" lIns="51819" tIns="25910" rIns="51819" bIns="25910" rtlCol="0" anchor="b"/>
          <a:lstStyle>
            <a:lvl1pPr algn="r">
              <a:defRPr sz="700"/>
            </a:lvl1pPr>
          </a:lstStyle>
          <a:p>
            <a:fld id="{CCD0B994-E84D-4E6E-95CB-9799BD1DEE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83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9079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14897-6BA0-BC2B-BA7B-D56BE98AD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C4C8F-FC34-0B09-E008-FF0AE2F95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053BB-0CC3-64BC-1B62-EA47F07F7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A925E-CDFE-0870-EFA4-7A4C29EF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8AE60-A03B-9744-C4C7-E22D6BB99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5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676F-A13A-98E9-E16E-376EF29A7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D238B-2BB7-5B77-BE96-8BA9878AB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07480-2DB2-AFDF-1C54-BDE2C0C92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A634A-B0E7-75ED-28CE-DB5B2BC6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E47EE-C42F-B197-BAF3-C40C4C35C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4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E9362-7879-226F-9A5F-05834BDAF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8A228-DF20-851E-A7C9-C378F4F65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7FC4E-312E-A8A5-9207-3087F034C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2816F-2CEB-B72E-8B8D-C003FC99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41B95-E792-94B5-FAA4-0A2382A43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3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59ADC-5C96-CABB-6C5F-6CFEB839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7C6A0-D475-6A33-7292-FA7034D9C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D8A00-F889-F79F-3D26-2B94066F9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70FA6-39AF-8AE6-E463-BDF8ECC5F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D6A08-12A3-CD3D-3711-10043444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7715C-358B-F463-1100-2CBD28DBA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02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EAAC-F7BF-40FF-2169-CAAE16E81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6CC67-96A9-0744-B5E0-C056BBCB5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7F68E-6291-D785-787A-C23CD6C17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009DCC-1F00-0368-B5E3-23B96CE4E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7ACC9B-4F89-FBF4-7171-D0B559883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07CC29-B3E2-FD63-88A0-155A74FAA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120A26-12A8-95AE-7574-806532851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2E2EB1-70C0-D6A4-DDFB-257F4753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1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0678E-7653-33E1-B861-18876F1D1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D91487-68F5-362E-4F4B-A679C48C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95424-E059-3712-066D-52403AB0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ED5C1-617C-9F99-BCAF-74840BAFA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8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77A03E-7D63-C0E8-608C-CDE85A02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2E0B3-12BA-4651-68E1-7912E945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EB1E0-B4AC-796A-5E6D-EFDCFA15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39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54FB-AFAD-B9BF-46B8-D898ACBCA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F1E2-410D-F29B-1E86-F7E41F32D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F224F-3C15-93FF-9056-D65EA12CC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3C0EE-8485-8967-EA8A-D9516C017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B5C28-DD99-A86E-B9F9-8C514498E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20736-F21F-8931-5C53-7069A48D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63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0EF65-A37A-BFD6-97FF-5A64080AA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32C925-420D-FA5E-02B0-D16B17430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7E4ED-E25B-6D81-F3BF-F9432C373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87170-88DE-D3AA-C95E-7D3039351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DCDFE-CB21-ACD6-9213-63FE9F69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44621-3CD2-FBE3-9A3C-217EAFE6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51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BAD6-287E-E27F-0A1B-A10125C47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7DEC04-734A-1EA1-0AD7-5191C300C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A801E-93DB-76F1-E356-E0B2064D2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933BC-ED0F-45F6-BF9B-F2B6E546A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E3D6F-FB61-B941-4C7F-8ED0EFC8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44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7C2FEB-FDFA-D72A-C9D5-FE695A8E7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606069-DFDD-6EB7-725B-4284BDE046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6CF5A-1F4E-F8B3-2BC2-4E6F2842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C25E3-B8B9-1E07-5A86-40A1AEEB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A228C-2CA0-A7EC-E257-0FB8392B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6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2512" y="1185463"/>
            <a:ext cx="16182975" cy="0"/>
          </a:xfrm>
          <a:custGeom>
            <a:avLst/>
            <a:gdLst/>
            <a:ahLst/>
            <a:cxnLst/>
            <a:rect l="l" t="t" r="r" b="b"/>
            <a:pathLst>
              <a:path w="16182975">
                <a:moveTo>
                  <a:pt x="0" y="0"/>
                </a:moveTo>
                <a:lnTo>
                  <a:pt x="16182973" y="0"/>
                </a:lnTo>
              </a:path>
            </a:pathLst>
          </a:custGeom>
          <a:ln w="47624">
            <a:solidFill>
              <a:srgbClr val="001B4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05828" y="4650159"/>
            <a:ext cx="7676343" cy="924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3855" y="2314568"/>
            <a:ext cx="17020288" cy="6617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5" r:id="rId4"/>
  </p:sldLayoutIdLst>
  <p:txStyles>
    <p:titleStyle>
      <a:lvl1pPr>
        <a:defRPr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7E234B-B7AA-BCA4-4876-252F10C25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2CF18-83A4-3397-703A-14B7CFA3F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4DD6E-C4B2-6747-84EC-86117B4DD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4524E-316B-B797-5CFF-8456968FB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304F1-B06A-9473-F8A9-9D56C7525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5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trelo.com/" TargetMode="External"/><Relationship Id="rId2" Type="http://schemas.openxmlformats.org/officeDocument/2006/relationships/hyperlink" Target="mailto:admin@mitrelo.com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trelo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trelo.com/" TargetMode="External"/><Relationship Id="rId2" Type="http://schemas.openxmlformats.org/officeDocument/2006/relationships/hyperlink" Target="mailto:admin@mitrelo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95FADD-FEEC-4CC5-8DC6-AED4EB2797A2}"/>
              </a:ext>
            </a:extLst>
          </p:cNvPr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  <a:highlight>
                <a:srgbClr val="000000"/>
              </a:highlight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133" y="384023"/>
            <a:ext cx="7933733" cy="951895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n-US" sz="72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PARKSIDE</a:t>
            </a:r>
            <a:r>
              <a:rPr lang="en-US" sz="5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n-US" sz="60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COMMONS</a:t>
            </a:r>
            <a:r>
              <a:rPr lang="en-US" sz="48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3200" b="1" spc="370" dirty="0">
              <a:solidFill>
                <a:schemeClr val="accent3">
                  <a:lumMod val="40000"/>
                  <a:lumOff val="6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32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32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32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44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REUBICACIÓN </a:t>
            </a: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MIT INTRODUCCIÓN </a:t>
            </a: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36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 LOS RESIDENTES</a:t>
            </a:r>
            <a:r>
              <a:rPr lang="es-E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
 </a:t>
            </a:r>
            <a:r>
              <a:rPr lang="es-ES" sz="40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22 de abril de 2026</a:t>
            </a:r>
            <a:endParaRPr lang="en-US" sz="20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sz="44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MIT Relocation">
            <a:extLst>
              <a:ext uri="{FF2B5EF4-FFF2-40B4-BE49-F238E27FC236}">
                <a16:creationId xmlns:a16="http://schemas.microsoft.com/office/drawing/2014/main" id="{42949DD1-D06D-58C7-B6E8-226B5560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6" y="3155123"/>
            <a:ext cx="2105025" cy="231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D37472-380B-B6D9-D747-62891EA63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68" y="1632231"/>
            <a:ext cx="8754832" cy="7239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95FADD-FEEC-4CC5-8DC6-AED4EB2797A2}"/>
              </a:ext>
            </a:extLst>
          </p:cNvPr>
          <p:cNvSpPr/>
          <p:nvPr/>
        </p:nvSpPr>
        <p:spPr>
          <a:xfrm>
            <a:off x="-88583" y="-62507"/>
            <a:ext cx="4980214" cy="103495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583" y="2042399"/>
            <a:ext cx="4803048" cy="5060553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28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MIT 
</a:t>
            </a:r>
            <a:r>
              <a:rPr lang="es-ES" sz="40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EQUIPO DE REUBICACIÓN </a:t>
            </a:r>
            <a:r>
              <a:rPr lang="es-E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
y 
</a:t>
            </a:r>
            <a:r>
              <a:rPr lang="es-ES" sz="40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INFORMACIÓN DE CONTACTO</a:t>
            </a:r>
            <a:endParaRPr lang="en-US" sz="44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5D2CAAD-842A-4E90-A8CF-1D230224E7F9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E62A3-EAAF-F748-8103-FBB4A21189B0}"/>
              </a:ext>
            </a:extLst>
          </p:cNvPr>
          <p:cNvSpPr txBox="1"/>
          <p:nvPr/>
        </p:nvSpPr>
        <p:spPr>
          <a:xfrm>
            <a:off x="4891631" y="370658"/>
            <a:ext cx="12833969" cy="12618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54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Cathy Sim</a:t>
            </a:r>
            <a:r>
              <a:rPr lang="en-US" sz="54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54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Laurie Lindsey</a:t>
            </a:r>
          </a:p>
          <a:p>
            <a:pPr marL="0" marR="0" algn="ctr">
              <a:spcBef>
                <a:spcPts val="0"/>
              </a:spcBef>
            </a:pPr>
            <a:r>
              <a:rPr lang="en-US" sz="54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Lesvia Castro</a:t>
            </a:r>
          </a:p>
          <a:p>
            <a:pPr algn="ctr"/>
            <a:r>
              <a:rPr lang="es-ES" sz="32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Especialista en reubicación bilingüe (español)</a:t>
            </a:r>
          </a:p>
          <a:p>
            <a:pPr algn="ctr"/>
            <a:endParaRPr lang="en-US" sz="5400" b="1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4000" b="1" kern="100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Llamando</a:t>
            </a: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/</a:t>
            </a:r>
            <a:r>
              <a:rPr lang="en-US" sz="4000" b="1" kern="100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Enviando</a:t>
            </a: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4000" b="1" kern="100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mensajes</a:t>
            </a: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en-US" sz="4000" kern="100" dirty="0">
                <a:solidFill>
                  <a:srgbClr val="006C85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📞</a:t>
            </a:r>
            <a:r>
              <a:rPr lang="en-US" sz="4000" kern="100" dirty="0">
                <a:solidFill>
                  <a:srgbClr val="006C85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(866) 360-3515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Correo </a:t>
            </a:r>
            <a:r>
              <a:rPr lang="en-US" sz="4000" b="1" kern="100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electrónico</a:t>
            </a: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 </a:t>
            </a:r>
            <a:r>
              <a:rPr lang="en-US" sz="4000" kern="100" dirty="0">
                <a:solidFill>
                  <a:srgbClr val="006C85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✉️</a:t>
            </a:r>
            <a:r>
              <a:rPr lang="en-US" sz="4000" kern="100" dirty="0">
                <a:solidFill>
                  <a:srgbClr val="006C85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4000" u="sng" kern="100" dirty="0">
                <a:solidFill>
                  <a:srgbClr val="467886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admin@mitrelo.com</a:t>
            </a:r>
            <a:endParaRPr lang="en-US" sz="4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4000" kern="100" dirty="0">
                <a:solidFill>
                  <a:srgbClr val="006C85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Sitio web/Internet</a:t>
            </a:r>
            <a:r>
              <a:rPr lang="en-US" sz="4000" kern="100" dirty="0">
                <a:solidFill>
                  <a:srgbClr val="006C85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🌐</a:t>
            </a: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en-US" sz="4000" b="1" u="sng" kern="100" dirty="0">
                <a:solidFill>
                  <a:srgbClr val="467886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3"/>
              </a:rPr>
              <a:t>www.mitrelo.com</a:t>
            </a:r>
            <a:r>
              <a:rPr lang="en-US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4400" b="1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Symbol" pitchFamily="2" charset="2"/>
              <a:buChar char=""/>
            </a:pPr>
            <a:endParaRPr lang="en-US" sz="2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D1F0211C-43CD-E6CE-C90B-2FBDC3C55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100" y="8479515"/>
            <a:ext cx="1866900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68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2E04EB-46E7-C8AD-614C-22F373D7C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9063A-45E5-8B7C-E4CD-885C4B688092}"/>
              </a:ext>
            </a:extLst>
          </p:cNvPr>
          <p:cNvSpPr/>
          <p:nvPr/>
        </p:nvSpPr>
        <p:spPr>
          <a:xfrm>
            <a:off x="0" y="0"/>
            <a:ext cx="4980214" cy="103495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28EE739-FBB2-1303-F897-17A569BA09A8}"/>
              </a:ext>
            </a:extLst>
          </p:cNvPr>
          <p:cNvSpPr txBox="1"/>
          <p:nvPr/>
        </p:nvSpPr>
        <p:spPr>
          <a:xfrm>
            <a:off x="88583" y="3171247"/>
            <a:ext cx="4803048" cy="300101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28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n-US" sz="48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QUIÉN ES MIT </a:t>
            </a:r>
            <a:r>
              <a:rPr lang="en-U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RELOCATION</a:t>
            </a:r>
            <a:endParaRPr lang="en-US" sz="48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B0EC80F-C57D-1265-DC42-6729D01DB467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C40023-2220-7AB2-DD5D-99A13E3A5803}"/>
              </a:ext>
            </a:extLst>
          </p:cNvPr>
          <p:cNvSpPr txBox="1"/>
          <p:nvPr/>
        </p:nvSpPr>
        <p:spPr>
          <a:xfrm>
            <a:off x="5933061" y="691859"/>
            <a:ext cx="10671266" cy="8965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3600" b="1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MIT es una empresa de reubicación que tiene un historial exitoso en la ejecución y realiza complejos proyectos de reubicación para propiedades que están en proceso de gran consideración de mejoras.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dirty="0"/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MIT </a:t>
            </a:r>
            <a:r>
              <a:rPr lang="es-ES" sz="2800" dirty="0" err="1"/>
              <a:t>Relocation</a:t>
            </a:r>
            <a:r>
              <a:rPr lang="es-ES" sz="2800" dirty="0"/>
              <a:t> tiene una gran experiencia y ha trabajado con éxito y reubicado a miles de residentes en los últimos 15 años.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dirty="0"/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Nuestro equipo está aquí para guiarte, responder a tus preguntas y ayudarte a que tu mudanza sea lo más fluida y libre de estrés posible.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800" dirty="0"/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Estamos comprometidos con la comunicación clara, la eficiencia y el tratamiento de los residentes con respeto.</a:t>
            </a:r>
            <a:endParaRPr lang="en-US" sz="4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DC660A83-C586-29AF-D1A6-16FA38980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0180" y="8221980"/>
            <a:ext cx="1607819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869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95FADD-FEEC-4CC5-8DC6-AED4EB2797A2}"/>
              </a:ext>
            </a:extLst>
          </p:cNvPr>
          <p:cNvSpPr/>
          <p:nvPr/>
        </p:nvSpPr>
        <p:spPr>
          <a:xfrm>
            <a:off x="0" y="0"/>
            <a:ext cx="4964891" cy="10287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0" y="4037296"/>
            <a:ext cx="4688077" cy="1896738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n-US" sz="5400" b="1" cap="small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Nuestro </a:t>
            </a:r>
            <a:r>
              <a:rPr lang="en-US" sz="5400" b="1" cap="small" spc="370" dirty="0" err="1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papel</a:t>
            </a:r>
            <a:endParaRPr lang="en-US" sz="5400" b="1" cap="small" spc="37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2F71316-B312-4FD7-98F9-D9C18CEF647E}"/>
              </a:ext>
            </a:extLst>
          </p:cNvPr>
          <p:cNvSpPr txBox="1">
            <a:spLocks/>
          </p:cNvSpPr>
          <p:nvPr/>
        </p:nvSpPr>
        <p:spPr>
          <a:xfrm>
            <a:off x="5141230" y="754729"/>
            <a:ext cx="12904228" cy="8215331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800" kern="0" dirty="0">
                <a:solidFill>
                  <a:schemeClr val="tx2">
                    <a:lumMod val="50000"/>
                  </a:schemeClr>
                </a:solidFill>
              </a:rPr>
              <a:t>El MIT actúa como enlace para residentes, </a:t>
            </a:r>
            <a:r>
              <a:rPr lang="es-ES" sz="2800" kern="0" dirty="0" err="1">
                <a:solidFill>
                  <a:schemeClr val="tx2">
                    <a:lumMod val="50000"/>
                  </a:schemeClr>
                </a:solidFill>
              </a:rPr>
              <a:t>mudanceros</a:t>
            </a:r>
            <a:r>
              <a:rPr lang="es-ES" sz="2800" kern="0" dirty="0">
                <a:solidFill>
                  <a:schemeClr val="tx2">
                    <a:lumMod val="50000"/>
                  </a:schemeClr>
                </a:solidFill>
              </a:rPr>
              <a:t>, gestión de propiedades, construcción y propiedad para resolver cualquier problema de renovación o reubicación.</a:t>
            </a:r>
          </a:p>
          <a:p>
            <a:pPr marL="457200" indent="-457200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Trabajamos estrechamente con los residentes para crear un plan de reubicación personalizado, porque la situación de cada residente es única. Nuestro objetivo es asegurarnos de que las necesidades y preocupaciones individuales sean cuidadosamente consideradas.</a:t>
            </a:r>
          </a:p>
          <a:p>
            <a:pPr marL="457200" indent="-457200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800" kern="0" dirty="0">
                <a:solidFill>
                  <a:schemeClr val="tx2">
                    <a:lumMod val="50000"/>
                  </a:schemeClr>
                </a:solidFill>
              </a:rPr>
              <a:t>Mantenemos una comunicación regular con los residentes durante todo el proceso de reubicación y estamos disponibles a través de nuestra página web, por teléfono, mensaje de texto y correo electrónico.</a:t>
            </a:r>
          </a:p>
          <a:p>
            <a:pPr marL="457200" indent="-457200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Lesvia Castro, la especialista bilingüe (español) en reubicación del MIT, está disponible para ayudar a los residentes hispanohablantes a responder preguntas durante todo el proceso de renovación, desde el inicio hasta la finalización del proyecto.</a:t>
            </a:r>
            <a:endParaRPr lang="en-US" sz="3200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B010B226-F1A6-3596-195C-B46680670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7550" y="8776940"/>
            <a:ext cx="1270450" cy="13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042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8FA8031-EB37-E4D0-19B9-B3E27B1A9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961DFFE-42D4-70B0-99B0-A09428C206D5}"/>
              </a:ext>
            </a:extLst>
          </p:cNvPr>
          <p:cNvSpPr/>
          <p:nvPr/>
        </p:nvSpPr>
        <p:spPr>
          <a:xfrm>
            <a:off x="6150" y="-62507"/>
            <a:ext cx="4980214" cy="103495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A7AC738-8D71-F1BC-EE8E-F5E6F7FBE626}"/>
              </a:ext>
            </a:extLst>
          </p:cNvPr>
          <p:cNvSpPr txBox="1"/>
          <p:nvPr/>
        </p:nvSpPr>
        <p:spPr>
          <a:xfrm>
            <a:off x="14470" y="2700259"/>
            <a:ext cx="4803048" cy="364920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28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LO QUE DEBERÍAS HACER AHORA</a:t>
            </a:r>
            <a:endParaRPr lang="en-US" sz="44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7C417E0-8C34-09E1-D45E-48D3AFD1414C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FD616B36-DC80-C163-278E-F1180225A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100" y="8221980"/>
            <a:ext cx="1866900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954F3BE-D5D8-6F09-71BB-E3E8C57AA8F0}"/>
              </a:ext>
            </a:extLst>
          </p:cNvPr>
          <p:cNvSpPr txBox="1"/>
          <p:nvPr/>
        </p:nvSpPr>
        <p:spPr>
          <a:xfrm>
            <a:off x="5159118" y="136488"/>
            <a:ext cx="12490254" cy="10527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800" b="1" dirty="0">
                <a:latin typeface="Arial Black" panose="020B0A04020102020204" pitchFamily="34" charset="0"/>
              </a:rPr>
              <a:t>EVALUACIÓN COMPLETA DE LAS NECESIDADES DEL RESIDENTE</a:t>
            </a:r>
          </a:p>
          <a:p>
            <a:r>
              <a:rPr lang="es-ES" sz="2400" b="1" dirty="0">
                <a:latin typeface="Arial Black" panose="020B0A04020102020204" pitchFamily="34" charset="0"/>
              </a:rPr>
              <a:t>	- </a:t>
            </a:r>
            <a:r>
              <a:rPr lang="es-ES" sz="2800" dirty="0"/>
              <a:t>La Evaluación de Necesidades nos ayuda a comprender mejor y atender tus</a:t>
            </a:r>
          </a:p>
          <a:p>
            <a:r>
              <a:rPr lang="es-ES" sz="2800" dirty="0"/>
              <a:t>             necesidades mientras preparamos tu plan de reubicación individual.</a:t>
            </a:r>
          </a:p>
          <a:p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800" b="1" dirty="0">
                <a:latin typeface="Arial Black" panose="020B0A04020102020204" pitchFamily="34" charset="0"/>
              </a:rPr>
              <a:t>FORMAS DE COMPLETAR LA EVALUACIÓN DEL RESIDENTE</a:t>
            </a:r>
            <a:r>
              <a:rPr lang="es-ES" sz="2400" b="1" dirty="0">
                <a:latin typeface="Arial Black" panose="020B0A04020102020204" pitchFamily="34" charset="0"/>
              </a:rPr>
              <a:t>:</a:t>
            </a:r>
            <a:endParaRPr lang="en-US" sz="3200" b="1" dirty="0">
              <a:latin typeface="Aptos" panose="020B00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latin typeface="Aptos" panose="020B0004020202020204" pitchFamily="34" charset="0"/>
              </a:rPr>
              <a:t>Código de barras de escaneo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n-US" dirty="0"/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n-US" dirty="0"/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Sitio web/Internet</a:t>
            </a:r>
            <a:r>
              <a:rPr lang="en-US" sz="4400" kern="100" dirty="0">
                <a:solidFill>
                  <a:srgbClr val="006C85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🌐</a:t>
            </a:r>
            <a:r>
              <a:rPr lang="en-US" sz="36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en-US" sz="3600" b="1" u="sng" kern="100" dirty="0">
                <a:solidFill>
                  <a:srgbClr val="467886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3"/>
              </a:rPr>
              <a:t>www.mitrelo.com</a:t>
            </a:r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</a:p>
          <a:p>
            <a:pPr lvl="2"/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 </a:t>
            </a:r>
            <a:r>
              <a:rPr lang="es-E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Ir a la Encuesta de Residentes – </a:t>
            </a:r>
            <a:r>
              <a:rPr lang="es-ES" sz="2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Parkside</a:t>
            </a:r>
            <a:r>
              <a:rPr lang="es-E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24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Commons</a:t>
            </a:r>
            <a:r>
              <a:rPr lang="es-E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Evaluación de Necesidades</a:t>
            </a:r>
          </a:p>
          <a:p>
            <a:pPr lvl="2"/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" sz="32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Copias impresas/acceso al ordenador en la oficina de alquiler:</a:t>
            </a: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	- </a:t>
            </a:r>
            <a:r>
              <a:rPr lang="es-E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Las copias impresas estarán disponibles en la oficina de alquiler.  Por favor, deje los</a:t>
            </a:r>
          </a:p>
          <a:p>
            <a:r>
              <a:rPr lang="es-E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               formularios completados con Oficina de gestión.</a:t>
            </a: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	</a:t>
            </a:r>
          </a:p>
          <a:p>
            <a:pPr lvl="1"/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     - </a:t>
            </a:r>
            <a:r>
              <a:rPr lang="es-E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 acceso a computadora estará disponible en la Oficina de Gestión, si desea   </a:t>
            </a:r>
          </a:p>
          <a:p>
            <a:pPr lvl="1"/>
            <a:r>
              <a:rPr lang="es-E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	  completar en línea.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b="1" dirty="0">
                <a:latin typeface="Aptos" panose="020B0004020202020204" pitchFamily="34" charset="0"/>
              </a:rPr>
              <a:t>Llamando/Enviando mensajes:</a:t>
            </a:r>
            <a:r>
              <a:rPr lang="en-US" sz="4400" kern="100" dirty="0">
                <a:solidFill>
                  <a:srgbClr val="006C85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📞</a:t>
            </a:r>
            <a:r>
              <a:rPr lang="en-US" sz="3600" kern="100" dirty="0">
                <a:solidFill>
                  <a:srgbClr val="006C85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(866) 360-3515 </a:t>
            </a:r>
          </a:p>
          <a:p>
            <a:pPr lvl="1"/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    </a:t>
            </a:r>
            <a:r>
              <a:rPr lang="en-U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-</a:t>
            </a:r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s-ES" sz="2400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 miembro del equipo de Reubicación del MIT ayudará a completar la evaluación 
  	     Contigo por teléfono.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23" name="Image 4">
            <a:extLst>
              <a:ext uri="{FF2B5EF4-FFF2-40B4-BE49-F238E27FC236}">
                <a16:creationId xmlns:a16="http://schemas.microsoft.com/office/drawing/2014/main" id="{613B465A-7911-1D04-7E8D-A69BCF4F9520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4671" y="3544056"/>
            <a:ext cx="1340803" cy="130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83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26B924-D35D-A29C-18D5-8AB36D559E4B}"/>
              </a:ext>
            </a:extLst>
          </p:cNvPr>
          <p:cNvSpPr txBox="1"/>
          <p:nvPr/>
        </p:nvSpPr>
        <p:spPr>
          <a:xfrm>
            <a:off x="914400" y="1303566"/>
            <a:ext cx="16273670" cy="875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ASPECTOS DESTACADOS DE LA REUBICACIÓN DE PARKSIDE COMMONS</a:t>
            </a:r>
            <a:endParaRPr lang="en-US" sz="2800" kern="100" dirty="0">
              <a:effectLst/>
              <a:latin typeface="Arial Black" panose="020B0A040201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4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INSPECCIONES DE PLAGAS – Máxima prioridad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Las inspecciones regulares de plagas son una prioridad durante todo el proceso de reubicación.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Las unidades de los residentes se inspeccionan semanalmente y se tratan según sea necesario para detectar insectos, chinches, roedores y otras plagas. Se programan visitas de seguimiento para asegurarse de que las infestaciones se resuelvan antes de cualquier traslado.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Es imprescindible que los residentes no rechacen la entrada para tratar plagas y así garantizar la salud y seguridad general de </a:t>
            </a:r>
            <a:r>
              <a:rPr lang="es-ES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Parkside</a:t>
            </a: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Commons</a:t>
            </a: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s-ES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4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TRASLADO TEMPORAL EN EL LUGAR – </a:t>
            </a:r>
            <a:r>
              <a:rPr lang="es-ES" sz="2400" b="1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Parkside</a:t>
            </a:r>
            <a:r>
              <a:rPr lang="es-ES" sz="24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b="1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Commons</a:t>
            </a:r>
            <a:endParaRPr lang="es-ES" sz="2400" b="1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En cumplimiento de los requisitos del HUD, los residentes serán reubicados temporalmente dentro de </a:t>
            </a:r>
            <a:r>
              <a:rPr lang="es-ES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Parkside</a:t>
            </a: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Commons</a:t>
            </a: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mientras sus unidades se remodelan.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Las unidades vacantes estarán preparadas de forma constante para garantizar que sean funcionales, limpias, seguras y sanitarias, de acuerdo con los estándares de vivienda del HUD.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La reubicación temporal dentro del emplazamiento permite a los residentes permanecer en su comunidad mientras avanzan las obras.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4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COSTES DE MUDANZA – Sin coste para los residentes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MIT </a:t>
            </a:r>
            <a:r>
              <a:rPr lang="es-ES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Relocation</a:t>
            </a: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cubrirá todos los costes de reubicación.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Esto incluye servicios de mudanza, cajas y materiales de embalaje, que se entregarán directamente a las unidades de los residentes.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residentes serán reembolsados por los gastos de servicios y transferencia de cable asociados a las mudanzas, así como por los gastos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    preaprobados cubiertos por la política de la empresa.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Cualquier daño causado por los </a:t>
            </a:r>
            <a:r>
              <a:rPr lang="es-ES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mudanceros</a:t>
            </a:r>
            <a:r>
              <a:rPr lang="es-ES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durante la reubicación será atendido.</a:t>
            </a: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MIT Relocation">
            <a:extLst>
              <a:ext uri="{FF2B5EF4-FFF2-40B4-BE49-F238E27FC236}">
                <a16:creationId xmlns:a16="http://schemas.microsoft.com/office/drawing/2014/main" id="{7CA70FCC-0A1A-02DE-EB42-95C669C0B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8375" y="8578861"/>
            <a:ext cx="1270450" cy="13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355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4D8FFC-1CF4-62C1-2866-301BA2FB195F}"/>
              </a:ext>
            </a:extLst>
          </p:cNvPr>
          <p:cNvSpPr txBox="1"/>
          <p:nvPr/>
        </p:nvSpPr>
        <p:spPr>
          <a:xfrm>
            <a:off x="893196" y="2385816"/>
            <a:ext cx="16379687" cy="5834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S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36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MUDANZA A VIVIENDAS RENOVADAS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De acuerdo con los requisitos del HUD, los residentes pueden tener el tamaño adecuado (trasladarse a una unidad del tamaño adecuado según la composición del hogar) una vez que estén disponibles las unidades renovadas.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s-ES" sz="2000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ES" sz="20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Se hará todo lo posible para considerar las solicitudes de los residentes, incluyendo: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Mudarse directamente a una unidad renovada cuando sea posible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Solicitudes de unidades accesibles según la ADA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Solicitudes para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regresar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unidad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original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Aunque estas y todas las solicitudes serán consideradas cuidadosamente, no pueden garantizarse debido a la disponibilidad de unidades, los requisitos de tamaño del hogar y el calendario de construcción y el desarrollo del proyecto.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ES" sz="2000" dirty="0"/>
              <a:t>Los residentes de </a:t>
            </a:r>
            <a:r>
              <a:rPr lang="es-ES" sz="2000" dirty="0" err="1"/>
              <a:t>Parkside</a:t>
            </a:r>
            <a:r>
              <a:rPr lang="es-ES" sz="2000" dirty="0"/>
              <a:t> acabarán encantados con sus nuevas viviendas, mudándose a unidades modernas y bellamente renovadas, diseñadas para la comodidad y el estilo.</a:t>
            </a:r>
            <a:endParaRPr lang="en-US" sz="3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MIT Relocation">
            <a:extLst>
              <a:ext uri="{FF2B5EF4-FFF2-40B4-BE49-F238E27FC236}">
                <a16:creationId xmlns:a16="http://schemas.microsoft.com/office/drawing/2014/main" id="{DF801556-E79C-72E1-BA72-E31B586CE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5772" y="8701284"/>
            <a:ext cx="1270450" cy="13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894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969E6F-6662-3370-411A-ADBA3072E3BD}"/>
              </a:ext>
            </a:extLst>
          </p:cNvPr>
          <p:cNvSpPr txBox="1"/>
          <p:nvPr/>
        </p:nvSpPr>
        <p:spPr>
          <a:xfrm>
            <a:off x="881270" y="1463213"/>
            <a:ext cx="16525460" cy="6963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36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AVISOS Y COMUNICACIÓN DE RESIDENTES</a:t>
            </a:r>
            <a:endParaRPr lang="en-US" sz="2000" kern="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Todos los avisos de residente se distribuirán tanto en inglés como en español para garantizar una comunicación clara con todos los hogares.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residentes recibirán avisos durante todo el proceso de renovación y traslado, para que se les informe sobre las actividades futuras que les afecten tanto a nivel individual como en todo el edificio.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800" b="1" u="sng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Avisos de reubicación de 30 días</a:t>
            </a:r>
            <a:b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residentes recibirán un aviso previo informándoles de que se acerca su traslado. Este aviso proporciona tiempo suficiente para que los residentes se preparen y contacten con el equipo de reubicación ante cualquier pregunta o inquietud.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800" b="1" u="sng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Avisos</a:t>
            </a:r>
            <a:r>
              <a:rPr lang="en-US" sz="2800" b="1" u="sng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b="1" u="sng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evaluación</a:t>
            </a:r>
            <a:b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residentes serán notificados cuando un especialista en reubicación y un representante de la empresa de mudanzas visiten su apartamento.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El propósito de esta visita es el siguiente: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El equipo de reubicación evaluará las necesidades de los residentes y hará un seguimiento con los planes individuales de reubicación</a:t>
            </a: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Durante esta visita, los residentes pueden hacer preguntas y/o expresar cualquier duda que puedan tener.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La empresa de mudanzas evaluará el apartamento para determinar los materiales de embalaje y los servicios de mudanza necesarios.</a:t>
            </a:r>
            <a:endParaRPr lang="en-US" sz="2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MIT Relocation">
            <a:extLst>
              <a:ext uri="{FF2B5EF4-FFF2-40B4-BE49-F238E27FC236}">
                <a16:creationId xmlns:a16="http://schemas.microsoft.com/office/drawing/2014/main" id="{F575C8F1-E978-EBF5-B958-42E6B45F5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5285" y="8671626"/>
            <a:ext cx="1270450" cy="13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134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1FDE56-59CA-16B3-C49C-472C9299AFD7}"/>
              </a:ext>
            </a:extLst>
          </p:cNvPr>
          <p:cNvSpPr txBox="1"/>
          <p:nvPr/>
        </p:nvSpPr>
        <p:spPr>
          <a:xfrm>
            <a:off x="927652" y="1283168"/>
            <a:ext cx="16684487" cy="8230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400" b="1" u="sng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Avisos</a:t>
            </a:r>
            <a:r>
              <a:rPr lang="en-US" sz="2400" b="1" u="sng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u="sng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traslado</a:t>
            </a:r>
            <a:b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avisos de traslado proporcionarán a los residentes los detalles de su traslado, incluyendo: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La unidad a la que se mudarán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La fecha y hora previstas para la mudanza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Instrucciones y expectativas para el día de la mudanza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Se pueden emitir avisos de mudanza para varios tipos de mudanzas, incluyendo: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Traslados temporales – </a:t>
            </a: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El residente se trasladará a otra unidad dentro del edificio durante las reformas.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1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Mudanzas</a:t>
            </a:r>
            <a:r>
              <a:rPr lang="en-US" sz="20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permanentes</a:t>
            </a:r>
            <a:r>
              <a:rPr lang="en-US" sz="20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residente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mudará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vivienda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renovada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Mudanzas de regreso – </a:t>
            </a: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El residente se trasladará a su unidad original, si corresponde en el momento de la mudanza.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400" b="1" u="sng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Avisos</a:t>
            </a:r>
            <a:r>
              <a:rPr lang="en-US" sz="2400" b="1" u="sng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u="sng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generales</a:t>
            </a:r>
            <a:r>
              <a:rPr lang="en-US" sz="2400" b="1" u="sng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b="1" u="sng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construcción</a:t>
            </a:r>
            <a:b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Se proporcionarán avisos adicionales durante todo el proceso de renovación para mantener informados a los residentes sobre las actividades relacionadas con el edificio. Estos pueden incluir actualizaciones relativas a: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Cortes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temporales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agua</a:t>
            </a:r>
            <a:endParaRPr lang="en-US" sz="2000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Interrupciones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temporales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energía</a:t>
            </a:r>
            <a:endParaRPr lang="en-US" sz="2000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Disponibilidad</a:t>
            </a:r>
            <a:r>
              <a:rPr lang="en-U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de ascensores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400" b="1" u="sng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Entrega de avisos y apoyo a los residentes</a:t>
            </a:r>
            <a:br>
              <a:rPr lang="en-US" sz="24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avisos se entregarán en mano a los residentes y también estarán disponibles copias en la página web de </a:t>
            </a:r>
            <a:r>
              <a:rPr lang="es-E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Mit</a:t>
            </a: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Relocation</a:t>
            </a: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https://mitrelo.com/. Los residentes programados para la reubicación serán contactados directamente por el equipo de reubicación para revisar el proceso, responder preguntas y ofrecer apoyo antes, durante y después de su mudanza.</a:t>
            </a:r>
            <a:endParaRPr lang="en-US" sz="3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MIT Relocation">
            <a:extLst>
              <a:ext uri="{FF2B5EF4-FFF2-40B4-BE49-F238E27FC236}">
                <a16:creationId xmlns:a16="http://schemas.microsoft.com/office/drawing/2014/main" id="{651363F8-EC7F-B39D-D438-EAB142723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2052" y="8764392"/>
            <a:ext cx="1205948" cy="13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70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D40E0-7DAE-B9E4-23C4-AA9C55B9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76D41C-D06A-FB7F-17B3-ED468BBA6044}"/>
              </a:ext>
            </a:extLst>
          </p:cNvPr>
          <p:cNvSpPr/>
          <p:nvPr/>
        </p:nvSpPr>
        <p:spPr>
          <a:xfrm>
            <a:off x="-16677" y="0"/>
            <a:ext cx="4964891" cy="10287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6B6F33B-711C-1561-619C-2AF00FB618F9}"/>
              </a:ext>
            </a:extLst>
          </p:cNvPr>
          <p:cNvSpPr txBox="1"/>
          <p:nvPr/>
        </p:nvSpPr>
        <p:spPr>
          <a:xfrm>
            <a:off x="121729" y="3732495"/>
            <a:ext cx="4688077" cy="2514856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28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EQUIPO DE MUDANZAS
¡</a:t>
            </a:r>
            <a:r>
              <a:rPr lang="es-ES" sz="2800" b="1" spc="37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Mudanceros</a:t>
            </a:r>
            <a:r>
              <a:rPr lang="es-ES" sz="28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en los que puedes confiar!</a:t>
            </a:r>
            <a:endParaRPr lang="en-US" sz="5400" b="1" cap="small" spc="37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7648252-8A7E-845D-2CB0-342E2D52453D}"/>
              </a:ext>
            </a:extLst>
          </p:cNvPr>
          <p:cNvSpPr txBox="1">
            <a:spLocks/>
          </p:cNvSpPr>
          <p:nvPr/>
        </p:nvSpPr>
        <p:spPr>
          <a:xfrm>
            <a:off x="5329916" y="1958377"/>
            <a:ext cx="12782663" cy="751694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200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ABD9CCB5-7A1E-3D17-7E22-7A22C2820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7550" y="8776940"/>
            <a:ext cx="1270450" cy="13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4AC47D-9A74-1F71-C9C9-435841EE8C9A}"/>
              </a:ext>
            </a:extLst>
          </p:cNvPr>
          <p:cNvSpPr txBox="1"/>
          <p:nvPr/>
        </p:nvSpPr>
        <p:spPr>
          <a:xfrm>
            <a:off x="5154495" y="258701"/>
            <a:ext cx="12782663" cy="9769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kern="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EQUIPO DE MUDANZAS</a:t>
            </a:r>
          </a:p>
          <a:p>
            <a:pPr algn="ctr">
              <a:lnSpc>
                <a:spcPct val="150000"/>
              </a:lnSpc>
            </a:pPr>
            <a:r>
              <a:rPr lang="es-ES" sz="3600" b="1" kern="0" dirty="0">
                <a:solidFill>
                  <a:schemeClr val="tx2">
                    <a:lumMod val="50000"/>
                  </a:schemeClr>
                </a:solidFill>
              </a:rPr>
              <a:t>Licenciado | Asegurado | Servicios profesionales de mudanzas</a:t>
            </a:r>
            <a:r>
              <a:rPr lang="en-US" sz="4000" b="1" kern="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  </a:t>
            </a:r>
          </a:p>
          <a:p>
            <a:pPr algn="ctr">
              <a:lnSpc>
                <a:spcPct val="150000"/>
              </a:lnSpc>
            </a:pPr>
            <a:endParaRPr lang="en-US" sz="2000" b="1" kern="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s-ES" sz="4000" b="1" kern="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QUÉ ESPERAR DEL EQUIPO DE MUDANZA</a:t>
            </a:r>
            <a:endParaRPr lang="en-US" sz="4000" b="1" kern="0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1143000" lvl="1" indent="-6858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s-ES" sz="3600" dirty="0">
                <a:ea typeface="Calibri" panose="020F0502020204030204" pitchFamily="34" charset="0"/>
                <a:cs typeface="Times New Roman" panose="02020603050405020304" pitchFamily="18" charset="0"/>
              </a:rPr>
              <a:t>Llegada puntual, empleados formados y corteses, y equipos profesionales de mudanza</a:t>
            </a:r>
          </a:p>
          <a:p>
            <a:pPr marL="1143000" lvl="1" indent="-6858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s-ES" sz="3600" dirty="0">
                <a:ea typeface="Calibri" panose="020F0502020204030204" pitchFamily="34" charset="0"/>
                <a:cs typeface="Times New Roman" panose="02020603050405020304" pitchFamily="18" charset="0"/>
              </a:rPr>
              <a:t>Comunicación clara antes y durante la mudanza</a:t>
            </a:r>
          </a:p>
          <a:p>
            <a:pPr marL="1143000" lvl="1" indent="-6858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s-ES" sz="3600" dirty="0">
                <a:ea typeface="Calibri" panose="020F0502020204030204" pitchFamily="34" charset="0"/>
                <a:cs typeface="Times New Roman" panose="02020603050405020304" pitchFamily="18" charset="0"/>
              </a:rPr>
              <a:t>Carga, transporte y configuración eficientes en el destino</a:t>
            </a:r>
          </a:p>
          <a:p>
            <a:pPr marL="1143000" lvl="1" indent="-6858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s-ES" sz="3600" dirty="0"/>
              <a:t>Por favor, asume la responsabilidad de tus objetos de valor más importantes y transporta personalmente todos los objetos de valor (efectivo, joyas, medicamentos, etc.), ya que no asumiremos la responsabilidad por ninguna pérdida o daño en estos objetos</a:t>
            </a:r>
            <a:endParaRPr lang="en-US" sz="2400" dirty="0"/>
          </a:p>
          <a:p>
            <a:pPr marL="914400" lvl="1" indent="-457200">
              <a:lnSpc>
                <a:spcPct val="115000"/>
              </a:lnSpc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65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348F40-0916-9E5F-41D1-C67757B2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FF15D1B-1B15-1CE5-A15F-B7187FAD49D6}"/>
              </a:ext>
            </a:extLst>
          </p:cNvPr>
          <p:cNvSpPr/>
          <p:nvPr/>
        </p:nvSpPr>
        <p:spPr>
          <a:xfrm>
            <a:off x="0" y="-31255"/>
            <a:ext cx="4980214" cy="103495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BFD85A6-E723-AE85-180C-33351419F077}"/>
              </a:ext>
            </a:extLst>
          </p:cNvPr>
          <p:cNvSpPr txBox="1"/>
          <p:nvPr/>
        </p:nvSpPr>
        <p:spPr>
          <a:xfrm>
            <a:off x="88583" y="3046425"/>
            <a:ext cx="4803048" cy="2722027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n-US" sz="44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36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QUÉ DEBERÍAS ESPERAR A CONTINUACIÓN</a:t>
            </a:r>
            <a:endParaRPr lang="en-US" sz="3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04B0A68-8D63-9F30-DA51-8F9DB54EC6F7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692A5-642C-D581-6AB7-9CFF813A23A6}"/>
              </a:ext>
            </a:extLst>
          </p:cNvPr>
          <p:cNvSpPr txBox="1"/>
          <p:nvPr/>
        </p:nvSpPr>
        <p:spPr>
          <a:xfrm>
            <a:off x="5192077" y="754903"/>
            <a:ext cx="13007340" cy="9532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4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4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favor, espera recibir noticias de MIT </a:t>
            </a:r>
            <a:r>
              <a:rPr lang="es-ES" sz="4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Relocation</a:t>
            </a:r>
            <a:r>
              <a:rPr lang="es-ES" sz="4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las fechas de tu plan de mudanza personalizado a medida que avance el proceso de mudanza.</a:t>
            </a: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Symbol" pitchFamily="2" charset="2"/>
              <a:buChar char=""/>
            </a:pPr>
            <a:endParaRPr lang="en-US" sz="2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4187B40B-174B-A5A8-91D2-617C76B20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4380" y="7947660"/>
            <a:ext cx="2293620" cy="208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279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822284-FDF4-610D-65BC-D65DB8D4995A}"/>
              </a:ext>
            </a:extLst>
          </p:cNvPr>
          <p:cNvSpPr txBox="1"/>
          <p:nvPr/>
        </p:nvSpPr>
        <p:spPr>
          <a:xfrm>
            <a:off x="533069" y="5431577"/>
            <a:ext cx="16710991" cy="3904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s-ES" sz="3200" b="1" kern="1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32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Contacta el equipo de Reubicación del MIT para cualquier pregunta o preocupación: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3600" b="1" kern="100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Llamando</a:t>
            </a:r>
            <a:r>
              <a:rPr lang="en-US" sz="36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/</a:t>
            </a:r>
            <a:r>
              <a:rPr lang="en-US" sz="3600" b="1" kern="100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Enviando</a:t>
            </a:r>
            <a:r>
              <a:rPr lang="en-US" sz="36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3600" b="1" kern="100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mensajes</a:t>
            </a:r>
            <a:r>
              <a:rPr lang="en-US" sz="36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</a:t>
            </a:r>
            <a:r>
              <a:rPr lang="en-US" sz="4400" kern="100" dirty="0">
                <a:solidFill>
                  <a:srgbClr val="006C85"/>
                </a:solidFill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📞</a:t>
            </a:r>
            <a:r>
              <a:rPr lang="en-US" sz="3600" kern="100" dirty="0">
                <a:solidFill>
                  <a:srgbClr val="006C85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(866) 360-3515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36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Correo </a:t>
            </a:r>
            <a:r>
              <a:rPr lang="en-US" sz="3600" b="1" kern="100" dirty="0" err="1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electrónico</a:t>
            </a:r>
            <a:r>
              <a:rPr lang="en-US" sz="36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</a:t>
            </a:r>
            <a:r>
              <a:rPr lang="en-US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 </a:t>
            </a:r>
            <a:r>
              <a:rPr lang="en-US" sz="4400" kern="100" dirty="0">
                <a:solidFill>
                  <a:srgbClr val="006C85"/>
                </a:solidFill>
                <a:effectLst/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✉️</a:t>
            </a:r>
            <a:r>
              <a:rPr lang="en-US" sz="3600" kern="100" dirty="0">
                <a:solidFill>
                  <a:srgbClr val="006C85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36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admin@mitrelo.com</a:t>
            </a:r>
            <a:endParaRPr lang="en-US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3600" kern="100" dirty="0">
                <a:solidFill>
                  <a:srgbClr val="006C85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Sitio web/Internet</a:t>
            </a:r>
            <a:r>
              <a:rPr lang="en-US" sz="4400" kern="100" dirty="0">
                <a:solidFill>
                  <a:srgbClr val="006C85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🌐</a:t>
            </a:r>
            <a:r>
              <a:rPr lang="en-US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en-US" sz="3600" b="1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3"/>
              </a:rPr>
              <a:t>www.mitrelo.com</a:t>
            </a: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4" name="Picture 4" descr="MIT Relocation">
            <a:extLst>
              <a:ext uri="{FF2B5EF4-FFF2-40B4-BE49-F238E27FC236}">
                <a16:creationId xmlns:a16="http://schemas.microsoft.com/office/drawing/2014/main" id="{65F9E9E8-84B7-7F48-9CC7-CA7C98EC0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848" y="1668780"/>
            <a:ext cx="3538330" cy="330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289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1B41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E4F3683B39F14F9A2AB9C27765D5E8" ma:contentTypeVersion="6" ma:contentTypeDescription="Create a new document." ma:contentTypeScope="" ma:versionID="c233aa7c5397a1e31c01a7bf5e27d0ee">
  <xsd:schema xmlns:xsd="http://www.w3.org/2001/XMLSchema" xmlns:xs="http://www.w3.org/2001/XMLSchema" xmlns:p="http://schemas.microsoft.com/office/2006/metadata/properties" xmlns:ns2="c3718a29-9e59-4286-a767-275b67c48738" xmlns:ns3="9ba26fb5-daa8-4d8c-be71-9c2d6cf0e78a" targetNamespace="http://schemas.microsoft.com/office/2006/metadata/properties" ma:root="true" ma:fieldsID="37dfd31fd9aba0f39ebfc7ca93ad9e77" ns2:_="" ns3:_="">
    <xsd:import namespace="c3718a29-9e59-4286-a767-275b67c48738"/>
    <xsd:import namespace="9ba26fb5-daa8-4d8c-be71-9c2d6cf0e7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718a29-9e59-4286-a767-275b67c48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26fb5-daa8-4d8c-be71-9c2d6cf0e78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ba26fb5-daa8-4d8c-be71-9c2d6cf0e78a">
      <UserInfo>
        <DisplayName>Yasmin Cornelius</DisplayName>
        <AccountId>28</AccountId>
        <AccountType/>
      </UserInfo>
      <UserInfo>
        <DisplayName>Michael Prush</DisplayName>
        <AccountId>76</AccountId>
        <AccountType/>
      </UserInfo>
      <UserInfo>
        <DisplayName>Elli Himelstein</DisplayName>
        <AccountId>40</AccountId>
        <AccountType/>
      </UserInfo>
      <UserInfo>
        <DisplayName>Nick Papakostopoulos</DisplayName>
        <AccountId>77</AccountId>
        <AccountType/>
      </UserInfo>
      <UserInfo>
        <DisplayName>Ayanna Oliver-Taylor</DisplayName>
        <AccountId>12</AccountId>
        <AccountType/>
      </UserInfo>
      <UserInfo>
        <DisplayName>Thomas Herrera</DisplayName>
        <AccountId>100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4E0109D-A5A3-48B4-A362-A5F8D820D2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4D3472-AF7C-4AD9-9866-CDD12B6BC3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718a29-9e59-4286-a767-275b67c48738"/>
    <ds:schemaRef ds:uri="9ba26fb5-daa8-4d8c-be71-9c2d6cf0e7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E0CB75-B30C-46BD-B73E-59536FD2F474}">
  <ds:schemaRefs>
    <ds:schemaRef ds:uri="http://purl.org/dc/terms/"/>
    <ds:schemaRef ds:uri="http://schemas.microsoft.com/office/infopath/2007/PartnerControls"/>
    <ds:schemaRef ds:uri="http://purl.org/dc/elements/1.1/"/>
    <ds:schemaRef ds:uri="9ba26fb5-daa8-4d8c-be71-9c2d6cf0e78a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c3718a29-9e59-4286-a767-275b67c487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6137</TotalTime>
  <Words>1498</Words>
  <Application>Microsoft Office PowerPoint</Application>
  <PresentationFormat>Custom</PresentationFormat>
  <Paragraphs>152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Aptos</vt:lpstr>
      <vt:lpstr>Arial</vt:lpstr>
      <vt:lpstr>Arial Black</vt:lpstr>
      <vt:lpstr>Calibri</vt:lpstr>
      <vt:lpstr>Calibri Light</vt:lpstr>
      <vt:lpstr>Garamond</vt:lpstr>
      <vt:lpstr>Segoe UI Emoji</vt:lpstr>
      <vt:lpstr>Symbol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Edenwald Resident Engagement Meeting</dc:title>
  <dc:creator>aminata sam</dc:creator>
  <cp:keywords>DAExUTr80_E,BAD6dIhwyos</cp:keywords>
  <cp:lastModifiedBy>Lesvia Castro</cp:lastModifiedBy>
  <cp:revision>219</cp:revision>
  <cp:lastPrinted>2022-02-03T18:30:32Z</cp:lastPrinted>
  <dcterms:created xsi:type="dcterms:W3CDTF">2021-12-21T12:32:51Z</dcterms:created>
  <dcterms:modified xsi:type="dcterms:W3CDTF">2026-04-09T22:50:00Z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2021-12-21T00:00:00Z</vt:filetime>
  </property>
  <property fmtid="{D5CDD505-2E9C-101B-9397-08002B2CF9AE}" pid="3" name="Creator">
    <vt:lpwstr>Canva</vt:lpwstr>
  </property>
  <property fmtid="{D5CDD505-2E9C-101B-9397-08002B2CF9AE}" pid="4" name="LastSaved">
    <vt:filetime>2021-12-21T00:00:00Z</vt:filetime>
  </property>
  <property fmtid="{D5CDD505-2E9C-101B-9397-08002B2CF9AE}" pid="5" name="ContentTypeId">
    <vt:lpwstr>0x0101004BE4F3683B39F14F9A2AB9C27765D5E8</vt:lpwstr>
  </property>
</Properties>
</file>