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74" r:id="rId5"/>
  </p:sldMasterIdLst>
  <p:notesMasterIdLst>
    <p:notesMasterId r:id="rId18"/>
  </p:notesMasterIdLst>
  <p:sldIdLst>
    <p:sldId id="257" r:id="rId6"/>
    <p:sldId id="261" r:id="rId7"/>
    <p:sldId id="356" r:id="rId8"/>
    <p:sldId id="317" r:id="rId9"/>
    <p:sldId id="357" r:id="rId10"/>
    <p:sldId id="350" r:id="rId11"/>
    <p:sldId id="353" r:id="rId12"/>
    <p:sldId id="351" r:id="rId13"/>
    <p:sldId id="352" r:id="rId14"/>
    <p:sldId id="361" r:id="rId15"/>
    <p:sldId id="358" r:id="rId16"/>
    <p:sldId id="354" r:id="rId17"/>
  </p:sldIdLst>
  <p:sldSz cx="18288000" cy="10287000"/>
  <p:notesSz cx="9240838" cy="6954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340341-067C-F7AE-DD25-44C220FAA4D2}" name="Aminata Sam" initials="AS" userId="S::asam@lmdevpartners.com::8c61fc5b-0182-4019-b4e2-1f554981c455" providerId="AD"/>
  <p188:author id="{FC4FCA51-D1CC-A25D-EB21-C22C5F6BF200}" name="Desir, Wideleine" initials="DW" userId="S::Wideleine.Desir@nycha.nyc.gov::ff490338-95d9-45ce-85bf-9d0fa3bf9846" providerId="AD"/>
  <p188:author id="{997E7888-976B-EB98-1929-C19B5C284204}" name="heather.beck@nycha.nyc.gov" initials="he" userId="S::urn:spo:guest#heather.beck@nycha.nyc.gov::" providerId="AD"/>
  <p188:author id="{2DEB9BCB-C47D-EF6E-2000-AF4D78CFA539}" name="yakima.penaperez@nycha.nyc.gov" initials="ya" userId="S::urn:spo:guest#yakima.penaperez@nycha.nyc.gov::" providerId="AD"/>
  <p188:author id="{A77984E7-757B-16CF-DAF0-92F41B6D1864}" name="michael.parkinson@nycha.nyc.gov" initials="mi" userId="S::urn:spo:guest#michael.parkinson@nycha.nyc.gov::"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7" autoAdjust="0"/>
    <p:restoredTop sz="95507" autoAdjust="0"/>
  </p:normalViewPr>
  <p:slideViewPr>
    <p:cSldViewPr snapToGrid="0">
      <p:cViewPr varScale="1">
        <p:scale>
          <a:sx n="76" d="100"/>
          <a:sy n="76" d="100"/>
        </p:scale>
        <p:origin x="474" y="114"/>
      </p:cViewPr>
      <p:guideLst>
        <p:guide orient="horz" pos="2880"/>
        <p:guide pos="2160"/>
      </p:guideLst>
    </p:cSldViewPr>
  </p:slideViewPr>
  <p:notesTextViewPr>
    <p:cViewPr>
      <p:scale>
        <a:sx n="1" d="1"/>
        <a:sy n="1" d="1"/>
      </p:scale>
      <p:origin x="0" y="0"/>
    </p:cViewPr>
  </p:notesTextViewPr>
  <p:sorterViewPr>
    <p:cViewPr>
      <p:scale>
        <a:sx n="100" d="100"/>
        <a:sy n="100" d="100"/>
      </p:scale>
      <p:origin x="0" y="-180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svia Castro" userId="0e155dca2d65a337" providerId="LiveId" clId="{BFA7F598-0A9A-4C27-A2EA-AF3C60870BD3}"/>
    <pc:docChg chg="undo custSel addSld delSld modSld sldOrd">
      <pc:chgData name="Lesvia Castro" userId="0e155dca2d65a337" providerId="LiveId" clId="{BFA7F598-0A9A-4C27-A2EA-AF3C60870BD3}" dt="2026-04-09T22:52:34.815" v="395" actId="1076"/>
      <pc:docMkLst>
        <pc:docMk/>
      </pc:docMkLst>
      <pc:sldChg chg="modSp mod">
        <pc:chgData name="Lesvia Castro" userId="0e155dca2d65a337" providerId="LiveId" clId="{BFA7F598-0A9A-4C27-A2EA-AF3C60870BD3}" dt="2026-04-09T21:06:28.948" v="220"/>
        <pc:sldMkLst>
          <pc:docMk/>
          <pc:sldMk cId="1740355681" sldId="350"/>
        </pc:sldMkLst>
        <pc:spChg chg="mod">
          <ac:chgData name="Lesvia Castro" userId="0e155dca2d65a337" providerId="LiveId" clId="{BFA7F598-0A9A-4C27-A2EA-AF3C60870BD3}" dt="2026-04-09T21:06:28.948" v="220"/>
          <ac:spMkLst>
            <pc:docMk/>
            <pc:sldMk cId="1740355681" sldId="350"/>
            <ac:spMk id="3" creationId="{1126B924-D35D-A29C-18D5-8AB36D559E4B}"/>
          </ac:spMkLst>
        </pc:spChg>
      </pc:sldChg>
      <pc:sldChg chg="modSp mod">
        <pc:chgData name="Lesvia Castro" userId="0e155dca2d65a337" providerId="LiveId" clId="{BFA7F598-0A9A-4C27-A2EA-AF3C60870BD3}" dt="2026-04-09T18:32:10.123" v="11" actId="1076"/>
        <pc:sldMkLst>
          <pc:docMk/>
          <pc:sldMk cId="4058279910" sldId="358"/>
        </pc:sldMkLst>
        <pc:spChg chg="mod">
          <ac:chgData name="Lesvia Castro" userId="0e155dca2d65a337" providerId="LiveId" clId="{BFA7F598-0A9A-4C27-A2EA-AF3C60870BD3}" dt="2026-04-09T18:32:10.123" v="11" actId="1076"/>
          <ac:spMkLst>
            <pc:docMk/>
            <pc:sldMk cId="4058279910" sldId="358"/>
            <ac:spMk id="9" creationId="{BFF15D1B-1B15-1CE5-A15F-B7187FAD49D6}"/>
          </ac:spMkLst>
        </pc:spChg>
      </pc:sldChg>
      <pc:sldChg chg="addSp delSp modSp new del mod">
        <pc:chgData name="Lesvia Castro" userId="0e155dca2d65a337" providerId="LiveId" clId="{BFA7F598-0A9A-4C27-A2EA-AF3C60870BD3}" dt="2026-04-09T18:38:27.790" v="43" actId="2696"/>
        <pc:sldMkLst>
          <pc:docMk/>
          <pc:sldMk cId="3743625575" sldId="359"/>
        </pc:sldMkLst>
        <pc:spChg chg="add mod">
          <ac:chgData name="Lesvia Castro" userId="0e155dca2d65a337" providerId="LiveId" clId="{BFA7F598-0A9A-4C27-A2EA-AF3C60870BD3}" dt="2026-04-09T18:28:37.603" v="9" actId="14100"/>
          <ac:spMkLst>
            <pc:docMk/>
            <pc:sldMk cId="3743625575" sldId="359"/>
            <ac:spMk id="2" creationId="{0C6EC056-98E7-A612-2492-8C5A21C7A652}"/>
          </ac:spMkLst>
        </pc:spChg>
        <pc:spChg chg="add mod">
          <ac:chgData name="Lesvia Castro" userId="0e155dca2d65a337" providerId="LiveId" clId="{BFA7F598-0A9A-4C27-A2EA-AF3C60870BD3}" dt="2026-04-09T18:36:26.258" v="22" actId="21"/>
          <ac:spMkLst>
            <pc:docMk/>
            <pc:sldMk cId="3743625575" sldId="359"/>
            <ac:spMk id="3" creationId="{8D7C4EA0-BF77-C985-11A4-A7510F6E8170}"/>
          </ac:spMkLst>
        </pc:spChg>
        <pc:spChg chg="add del mod">
          <ac:chgData name="Lesvia Castro" userId="0e155dca2d65a337" providerId="LiveId" clId="{BFA7F598-0A9A-4C27-A2EA-AF3C60870BD3}" dt="2026-04-09T18:37:28.749" v="31"/>
          <ac:spMkLst>
            <pc:docMk/>
            <pc:sldMk cId="3743625575" sldId="359"/>
            <ac:spMk id="4" creationId="{017823BE-C3E8-44E5-F5EF-B09865F20058}"/>
          </ac:spMkLst>
        </pc:spChg>
      </pc:sldChg>
      <pc:sldChg chg="add del">
        <pc:chgData name="Lesvia Castro" userId="0e155dca2d65a337" providerId="LiveId" clId="{BFA7F598-0A9A-4C27-A2EA-AF3C60870BD3}" dt="2026-04-09T18:38:25.233" v="42" actId="2696"/>
        <pc:sldMkLst>
          <pc:docMk/>
          <pc:sldMk cId="1147781315" sldId="360"/>
        </pc:sldMkLst>
      </pc:sldChg>
      <pc:sldChg chg="addSp modSp add mod ord">
        <pc:chgData name="Lesvia Castro" userId="0e155dca2d65a337" providerId="LiveId" clId="{BFA7F598-0A9A-4C27-A2EA-AF3C60870BD3}" dt="2026-04-09T22:52:34.815" v="395" actId="1076"/>
        <pc:sldMkLst>
          <pc:docMk/>
          <pc:sldMk cId="3353365509" sldId="361"/>
        </pc:sldMkLst>
        <pc:spChg chg="add mod">
          <ac:chgData name="Lesvia Castro" userId="0e155dca2d65a337" providerId="LiveId" clId="{BFA7F598-0A9A-4C27-A2EA-AF3C60870BD3}" dt="2026-04-09T22:52:28.156" v="394" actId="6549"/>
          <ac:spMkLst>
            <pc:docMk/>
            <pc:sldMk cId="3353365509" sldId="361"/>
            <ac:spMk id="4" creationId="{514AC47D-9A74-1F71-C9C9-435841EE8C9A}"/>
          </ac:spMkLst>
        </pc:spChg>
        <pc:spChg chg="mod">
          <ac:chgData name="Lesvia Castro" userId="0e155dca2d65a337" providerId="LiveId" clId="{BFA7F598-0A9A-4C27-A2EA-AF3C60870BD3}" dt="2026-04-09T22:52:34.815" v="395" actId="1076"/>
          <ac:spMkLst>
            <pc:docMk/>
            <pc:sldMk cId="3353365509" sldId="361"/>
            <ac:spMk id="5" creationId="{26B6F33B-711C-1561-619C-2AF00FB618F9}"/>
          </ac:spMkLst>
        </pc:spChg>
        <pc:spChg chg="mod">
          <ac:chgData name="Lesvia Castro" userId="0e155dca2d65a337" providerId="LiveId" clId="{BFA7F598-0A9A-4C27-A2EA-AF3C60870BD3}" dt="2026-04-09T18:36:14.395" v="21" actId="6549"/>
          <ac:spMkLst>
            <pc:docMk/>
            <pc:sldMk cId="3353365509" sldId="361"/>
            <ac:spMk id="6" creationId="{37648252-8A7E-845D-2CB0-342E2D52453D}"/>
          </ac:spMkLst>
        </pc:spChg>
        <pc:spChg chg="mod">
          <ac:chgData name="Lesvia Castro" userId="0e155dca2d65a337" providerId="LiveId" clId="{BFA7F598-0A9A-4C27-A2EA-AF3C60870BD3}" dt="2026-04-09T18:38:46.218" v="44" actId="1076"/>
          <ac:spMkLst>
            <pc:docMk/>
            <pc:sldMk cId="3353365509" sldId="361"/>
            <ac:spMk id="9" creationId="{0A76D41C-D06A-FB7F-17B3-ED468BBA6044}"/>
          </ac:spMkLst>
        </pc:spChg>
      </pc:sldChg>
      <pc:sldChg chg="add del ord">
        <pc:chgData name="Lesvia Castro" userId="0e155dca2d65a337" providerId="LiveId" clId="{BFA7F598-0A9A-4C27-A2EA-AF3C60870BD3}" dt="2026-04-09T18:39:11.412" v="45" actId="2696"/>
        <pc:sldMkLst>
          <pc:docMk/>
          <pc:sldMk cId="1772139190" sldId="3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4363" cy="348816"/>
          </a:xfrm>
          <a:prstGeom prst="rect">
            <a:avLst/>
          </a:prstGeom>
        </p:spPr>
        <p:txBody>
          <a:bodyPr vert="horz" lIns="51819" tIns="25910" rIns="51819" bIns="25910" rtlCol="0"/>
          <a:lstStyle>
            <a:lvl1pPr algn="l">
              <a:defRPr sz="700"/>
            </a:lvl1pPr>
          </a:lstStyle>
          <a:p>
            <a:endParaRPr lang="en-US"/>
          </a:p>
        </p:txBody>
      </p:sp>
      <p:sp>
        <p:nvSpPr>
          <p:cNvPr id="3" name="Date Placeholder 2"/>
          <p:cNvSpPr>
            <a:spLocks noGrp="1"/>
          </p:cNvSpPr>
          <p:nvPr>
            <p:ph type="dt" idx="1"/>
          </p:nvPr>
        </p:nvSpPr>
        <p:spPr>
          <a:xfrm>
            <a:off x="5234069" y="0"/>
            <a:ext cx="4004363" cy="348816"/>
          </a:xfrm>
          <a:prstGeom prst="rect">
            <a:avLst/>
          </a:prstGeom>
        </p:spPr>
        <p:txBody>
          <a:bodyPr vert="horz" lIns="51819" tIns="25910" rIns="51819" bIns="25910" rtlCol="0"/>
          <a:lstStyle>
            <a:lvl1pPr algn="r">
              <a:defRPr sz="700"/>
            </a:lvl1pPr>
          </a:lstStyle>
          <a:p>
            <a:fld id="{82CE7BCD-DE76-4895-9887-6718C3F0532A}" type="datetimeFigureOut">
              <a:rPr lang="en-US" smtClean="0"/>
              <a:pPr/>
              <a:t>4/9/2026</a:t>
            </a:fld>
            <a:endParaRPr lang="en-US"/>
          </a:p>
        </p:txBody>
      </p:sp>
      <p:sp>
        <p:nvSpPr>
          <p:cNvPr id="4" name="Slide Image Placeholder 3"/>
          <p:cNvSpPr>
            <a:spLocks noGrp="1" noRot="1" noChangeAspect="1"/>
          </p:cNvSpPr>
          <p:nvPr>
            <p:ph type="sldImg" idx="2"/>
          </p:nvPr>
        </p:nvSpPr>
        <p:spPr>
          <a:xfrm>
            <a:off x="2535238" y="869950"/>
            <a:ext cx="4170362" cy="2346325"/>
          </a:xfrm>
          <a:prstGeom prst="rect">
            <a:avLst/>
          </a:prstGeom>
          <a:noFill/>
          <a:ln w="12700">
            <a:solidFill>
              <a:prstClr val="black"/>
            </a:solidFill>
          </a:ln>
        </p:spPr>
        <p:txBody>
          <a:bodyPr vert="horz" lIns="51819" tIns="25910" rIns="51819" bIns="25910" rtlCol="0" anchor="ctr"/>
          <a:lstStyle/>
          <a:p>
            <a:endParaRPr lang="en-US"/>
          </a:p>
        </p:txBody>
      </p:sp>
      <p:sp>
        <p:nvSpPr>
          <p:cNvPr id="5" name="Notes Placeholder 4"/>
          <p:cNvSpPr>
            <a:spLocks noGrp="1"/>
          </p:cNvSpPr>
          <p:nvPr>
            <p:ph type="body" sz="quarter" idx="3"/>
          </p:nvPr>
        </p:nvSpPr>
        <p:spPr>
          <a:xfrm>
            <a:off x="924084" y="3347553"/>
            <a:ext cx="7392670" cy="2737930"/>
          </a:xfrm>
          <a:prstGeom prst="rect">
            <a:avLst/>
          </a:prstGeom>
        </p:spPr>
        <p:txBody>
          <a:bodyPr vert="horz" lIns="51819" tIns="25910" rIns="51819" bIns="2591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06023"/>
            <a:ext cx="4004363" cy="348815"/>
          </a:xfrm>
          <a:prstGeom prst="rect">
            <a:avLst/>
          </a:prstGeom>
        </p:spPr>
        <p:txBody>
          <a:bodyPr vert="horz" lIns="51819" tIns="25910" rIns="51819" bIns="25910" rtlCol="0" anchor="b"/>
          <a:lstStyle>
            <a:lvl1pPr algn="l">
              <a:defRPr sz="700"/>
            </a:lvl1pPr>
          </a:lstStyle>
          <a:p>
            <a:endParaRPr lang="en-US"/>
          </a:p>
        </p:txBody>
      </p:sp>
      <p:sp>
        <p:nvSpPr>
          <p:cNvPr id="7" name="Slide Number Placeholder 6"/>
          <p:cNvSpPr>
            <a:spLocks noGrp="1"/>
          </p:cNvSpPr>
          <p:nvPr>
            <p:ph type="sldNum" sz="quarter" idx="5"/>
          </p:nvPr>
        </p:nvSpPr>
        <p:spPr>
          <a:xfrm>
            <a:off x="5234069" y="6606023"/>
            <a:ext cx="4004363" cy="348815"/>
          </a:xfrm>
          <a:prstGeom prst="rect">
            <a:avLst/>
          </a:prstGeom>
        </p:spPr>
        <p:txBody>
          <a:bodyPr vert="horz" lIns="51819" tIns="25910" rIns="51819" bIns="25910" rtlCol="0" anchor="b"/>
          <a:lstStyle>
            <a:lvl1pPr algn="r">
              <a:defRPr sz="700"/>
            </a:lvl1pPr>
          </a:lstStyle>
          <a:p>
            <a:fld id="{CCD0B994-E84D-4E6E-95CB-9799BD1DEE51}" type="slidenum">
              <a:rPr lang="en-US" smtClean="0"/>
              <a:pPr/>
              <a:t>‹#›</a:t>
            </a:fld>
            <a:endParaRPr lang="en-US"/>
          </a:p>
        </p:txBody>
      </p:sp>
    </p:spTree>
    <p:extLst>
      <p:ext uri="{BB962C8B-B14F-4D97-AF65-F5344CB8AC3E}">
        <p14:creationId xmlns:p14="http://schemas.microsoft.com/office/powerpoint/2010/main" val="2144839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907941"/>
          </a:xfrm>
          <a:prstGeom prst="rect">
            <a:avLst/>
          </a:prstGeom>
        </p:spPr>
        <p:txBody>
          <a:bodyPr wrap="square" lIns="0" tIns="0" rIns="0" bIns="0">
            <a:spAutoFit/>
          </a:bodyPr>
          <a:lstStyle>
            <a:lvl1pPr>
              <a:defRPr>
                <a:latin typeface="Arial" panose="020B0604020202020204" pitchFamily="34" charset="0"/>
                <a:cs typeface="Arial" panose="020B0604020202020204" pitchFamily="34" charset="0"/>
              </a:defRPr>
            </a:lvl1pPr>
          </a:lstStyle>
          <a:p>
            <a:endParaRPr dirty="0"/>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00" b="1" i="0">
                <a:solidFill>
                  <a:schemeClr val="bg1"/>
                </a:solidFill>
                <a:latin typeface="Arial" panose="020B0604020202020204" pitchFamily="34" charset="0"/>
                <a:cs typeface="Arial" panose="020B0604020202020204" pitchFamily="34" charset="0"/>
              </a:defRPr>
            </a:lvl1pPr>
          </a:lstStyle>
          <a:p>
            <a:endParaRPr dirty="0"/>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00" b="1" i="0">
                <a:solidFill>
                  <a:schemeClr val="bg1"/>
                </a:solidFill>
                <a:latin typeface="Arial" panose="020B0604020202020204" pitchFamily="34" charset="0"/>
                <a:cs typeface="Arial" panose="020B0604020202020204" pitchFamily="34" charset="0"/>
              </a:defRPr>
            </a:lvl1pPr>
          </a:lstStyle>
          <a:p>
            <a:endParaRPr dirty="0"/>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14897-6BA0-BC2B-BA7B-D56BE98ADC7C}"/>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70FC4C8F-FC34-0B09-E008-FF0AE2F95F8C}"/>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464053BB-0CC3-64BC-1B62-EA47F07F7F41}"/>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5" name="Footer Placeholder 4">
            <a:extLst>
              <a:ext uri="{FF2B5EF4-FFF2-40B4-BE49-F238E27FC236}">
                <a16:creationId xmlns:a16="http://schemas.microsoft.com/office/drawing/2014/main" id="{32CA925E-CDFE-0870-EFA4-7A4C29EF9C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C8AE60-A03B-9744-C4C7-E22D6BB99E2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3157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6676F-A13A-98E9-E16E-376EF29A77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7D238B-2BB7-5B77-BE96-8BA9878ABC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307480-2DB2-AFDF-1C54-BDE2C0C92F0A}"/>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5" name="Footer Placeholder 4">
            <a:extLst>
              <a:ext uri="{FF2B5EF4-FFF2-40B4-BE49-F238E27FC236}">
                <a16:creationId xmlns:a16="http://schemas.microsoft.com/office/drawing/2014/main" id="{C93A634A-B0E7-75ED-28CE-DB5B2BC6B8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6E47EE-C42F-B197-BAF3-C40C4C35CA0B}"/>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82349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9362-7879-226F-9A5F-05834BDAF7AB}"/>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E638A228-DF20-851E-A7C9-C378F4F6519B}"/>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17FC4E-312E-A8A5-9207-3087F034CEE2}"/>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5" name="Footer Placeholder 4">
            <a:extLst>
              <a:ext uri="{FF2B5EF4-FFF2-40B4-BE49-F238E27FC236}">
                <a16:creationId xmlns:a16="http://schemas.microsoft.com/office/drawing/2014/main" id="{CFC2816F-2CEB-B72E-8B8D-C003FC99E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341B95-E792-94B5-FAA4-0A2382A430E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5332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59ADC-5C96-CABB-6C5F-6CFEB8394D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37C6A0-D475-6A33-7292-FA7034D9C7F0}"/>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D8A00-F889-F79F-3D26-2B94066F991F}"/>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A70FA6-39AF-8AE6-E463-BDF8ECC5FB83}"/>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6" name="Footer Placeholder 5">
            <a:extLst>
              <a:ext uri="{FF2B5EF4-FFF2-40B4-BE49-F238E27FC236}">
                <a16:creationId xmlns:a16="http://schemas.microsoft.com/office/drawing/2014/main" id="{F30D6A08-12A3-CD3D-3711-100434442E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B7715C-358B-F463-1100-2CBD28DBA162}"/>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8002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EAAC-F7BF-40FF-2169-CAAE16E816FC}"/>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76CC67-96A9-0744-B5E0-C056BBCB51D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7F68E-6291-D785-787A-C23CD6C17FDF}"/>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009DCC-1F00-0368-B5E3-23B96CE4EE75}"/>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837ACC9B-4F89-FBF4-7171-D0B55988366B}"/>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07CC29-B3E2-FD63-88A0-155A74FAA3A3}"/>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8" name="Footer Placeholder 7">
            <a:extLst>
              <a:ext uri="{FF2B5EF4-FFF2-40B4-BE49-F238E27FC236}">
                <a16:creationId xmlns:a16="http://schemas.microsoft.com/office/drawing/2014/main" id="{16120A26-12A8-95AE-7574-806532851F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2E2EB1-70C0-D6A4-DDFB-257F475310B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73318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0678E-7653-33E1-B861-18876F1D14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D91487-68F5-362E-4F4B-A679C48C2A4C}"/>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4" name="Footer Placeholder 3">
            <a:extLst>
              <a:ext uri="{FF2B5EF4-FFF2-40B4-BE49-F238E27FC236}">
                <a16:creationId xmlns:a16="http://schemas.microsoft.com/office/drawing/2014/main" id="{78295424-E059-3712-066D-52403AB043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7ED5C1-617C-9F99-BCAF-74840BAFAA3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608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77A03E-7D63-C0E8-608C-CDE85A02588C}"/>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3" name="Footer Placeholder 2">
            <a:extLst>
              <a:ext uri="{FF2B5EF4-FFF2-40B4-BE49-F238E27FC236}">
                <a16:creationId xmlns:a16="http://schemas.microsoft.com/office/drawing/2014/main" id="{5662E0B3-12BA-4651-68E1-7912E945C6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EEB1E0-B4AC-796A-5E6D-EFDCFA15312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7439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A54FB-AFAD-B9BF-46B8-D898ACBCA981}"/>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00EEF1E2-410D-F29B-1E86-F7E41F32DBCB}"/>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0F224F-3C15-93FF-9056-D65EA12CCE4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B6E3C0EE-8485-8967-EA8A-D9516C0170B5}"/>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6" name="Footer Placeholder 5">
            <a:extLst>
              <a:ext uri="{FF2B5EF4-FFF2-40B4-BE49-F238E27FC236}">
                <a16:creationId xmlns:a16="http://schemas.microsoft.com/office/drawing/2014/main" id="{D96B5C28-DD99-A86E-B9F9-8C514498EC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220736-F21F-8931-5C53-7069A48D69D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9463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0EF65-A37A-BFD6-97FF-5A64080AA3D2}"/>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B832C925-420D-FA5E-02B0-D16B174306BC}"/>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4CF7E4ED-E25B-6D81-F3BF-F9432C37375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C2287170-88DE-D3AA-C95E-7D30393510F4}"/>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6" name="Footer Placeholder 5">
            <a:extLst>
              <a:ext uri="{FF2B5EF4-FFF2-40B4-BE49-F238E27FC236}">
                <a16:creationId xmlns:a16="http://schemas.microsoft.com/office/drawing/2014/main" id="{13BDCDFE-CB21-ACD6-9213-63FE9F69DA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644621-3CD2-FBE3-9A3C-217EAFE6C7B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6351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BAD6-287E-E27F-0A1B-A10125C47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7DEC04-734A-1EA1-0AD7-5191C300CD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6A801E-93DB-76F1-E356-E0B2064D2677}"/>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5" name="Footer Placeholder 4">
            <a:extLst>
              <a:ext uri="{FF2B5EF4-FFF2-40B4-BE49-F238E27FC236}">
                <a16:creationId xmlns:a16="http://schemas.microsoft.com/office/drawing/2014/main" id="{A13933BC-ED0F-45F6-BF9B-F2B6E546A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0E3D6F-FB61-B941-4C7F-8ED0EFC86CF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1944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7C2FEB-FDFA-D72A-C9D5-FE695A8E7A41}"/>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606069-DFDD-6EB7-725B-4284BDE046C2}"/>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6CF5A-1F4E-F8B3-2BC2-4E6F284255D2}"/>
              </a:ext>
            </a:extLst>
          </p:cNvPr>
          <p:cNvSpPr>
            <a:spLocks noGrp="1"/>
          </p:cNvSpPr>
          <p:nvPr>
            <p:ph type="dt" sz="half" idx="10"/>
          </p:nvPr>
        </p:nvSpPr>
        <p:spPr/>
        <p:txBody>
          <a:bodyPr/>
          <a:lstStyle/>
          <a:p>
            <a:fld id="{1D8BD707-D9CF-40AE-B4C6-C98DA3205C09}" type="datetimeFigureOut">
              <a:rPr lang="en-US" smtClean="0"/>
              <a:pPr/>
              <a:t>4/9/2026</a:t>
            </a:fld>
            <a:endParaRPr lang="en-US"/>
          </a:p>
        </p:txBody>
      </p:sp>
      <p:sp>
        <p:nvSpPr>
          <p:cNvPr id="5" name="Footer Placeholder 4">
            <a:extLst>
              <a:ext uri="{FF2B5EF4-FFF2-40B4-BE49-F238E27FC236}">
                <a16:creationId xmlns:a16="http://schemas.microsoft.com/office/drawing/2014/main" id="{E68C25E3-B8B9-1E07-5A86-40A1AEEB5C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6A228C-2CA0-A7EC-E257-0FB8392B48C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112658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052512" y="1185463"/>
            <a:ext cx="16182975" cy="0"/>
          </a:xfrm>
          <a:custGeom>
            <a:avLst/>
            <a:gdLst/>
            <a:ahLst/>
            <a:cxnLst/>
            <a:rect l="l" t="t" r="r" b="b"/>
            <a:pathLst>
              <a:path w="16182975">
                <a:moveTo>
                  <a:pt x="0" y="0"/>
                </a:moveTo>
                <a:lnTo>
                  <a:pt x="16182973" y="0"/>
                </a:lnTo>
              </a:path>
            </a:pathLst>
          </a:custGeom>
          <a:ln w="47624">
            <a:solidFill>
              <a:srgbClr val="001B41"/>
            </a:solidFill>
          </a:ln>
        </p:spPr>
        <p:txBody>
          <a:bodyPr wrap="square" lIns="0" tIns="0" rIns="0" bIns="0" rtlCol="0"/>
          <a:lstStyle/>
          <a:p>
            <a:endParaRPr/>
          </a:p>
        </p:txBody>
      </p:sp>
      <p:sp>
        <p:nvSpPr>
          <p:cNvPr id="2" name="Holder 2"/>
          <p:cNvSpPr>
            <a:spLocks noGrp="1"/>
          </p:cNvSpPr>
          <p:nvPr>
            <p:ph type="title"/>
          </p:nvPr>
        </p:nvSpPr>
        <p:spPr>
          <a:xfrm>
            <a:off x="5305828" y="4650159"/>
            <a:ext cx="7676343" cy="924560"/>
          </a:xfrm>
          <a:prstGeom prst="rect">
            <a:avLst/>
          </a:prstGeom>
        </p:spPr>
        <p:txBody>
          <a:bodyPr wrap="square" lIns="0" tIns="0" rIns="0" bIns="0">
            <a:spAutoFit/>
          </a:bodyPr>
          <a:lstStyle>
            <a:lvl1pPr>
              <a:defRPr sz="5900" b="1" i="0">
                <a:solidFill>
                  <a:schemeClr val="bg1"/>
                </a:solidFill>
                <a:latin typeface="Garamond"/>
                <a:cs typeface="Garamond"/>
              </a:defRPr>
            </a:lvl1pPr>
          </a:lstStyle>
          <a:p>
            <a:endParaRPr dirty="0"/>
          </a:p>
        </p:txBody>
      </p:sp>
      <p:sp>
        <p:nvSpPr>
          <p:cNvPr id="3" name="Holder 3"/>
          <p:cNvSpPr>
            <a:spLocks noGrp="1"/>
          </p:cNvSpPr>
          <p:nvPr>
            <p:ph type="body" idx="1"/>
          </p:nvPr>
        </p:nvSpPr>
        <p:spPr>
          <a:xfrm>
            <a:off x="633855" y="2314568"/>
            <a:ext cx="17020288" cy="661797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4/9/2026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73" r:id="rId1"/>
    <p:sldLayoutId id="2147483662" r:id="rId2"/>
    <p:sldLayoutId id="2147483663" r:id="rId3"/>
    <p:sldLayoutId id="2147483665" r:id="rId4"/>
  </p:sldLayoutIdLst>
  <p:txStyles>
    <p:titleStyle>
      <a:lvl1pPr>
        <a:defRPr>
          <a:latin typeface="Arial" panose="020B0604020202020204" pitchFamily="34" charset="0"/>
          <a:ea typeface="+mj-ea"/>
          <a:cs typeface="Arial" panose="020B0604020202020204" pitchFamily="34" charset="0"/>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7E234B-B7AA-BCA4-4876-252F10C2584D}"/>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22CF18-83A4-3397-703A-14B7CFA3FD45}"/>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64DD6E-C4B2-6747-84EC-86117B4DD5BC}"/>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1D8BD707-D9CF-40AE-B4C6-C98DA3205C09}" type="datetimeFigureOut">
              <a:rPr lang="en-US" smtClean="0"/>
              <a:pPr/>
              <a:t>4/9/2026</a:t>
            </a:fld>
            <a:endParaRPr lang="en-US"/>
          </a:p>
        </p:txBody>
      </p:sp>
      <p:sp>
        <p:nvSpPr>
          <p:cNvPr id="5" name="Footer Placeholder 4">
            <a:extLst>
              <a:ext uri="{FF2B5EF4-FFF2-40B4-BE49-F238E27FC236}">
                <a16:creationId xmlns:a16="http://schemas.microsoft.com/office/drawing/2014/main" id="{2BB4524E-316B-B797-5CFF-8456968FBCA2}"/>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D304F1-B06A-9473-F8A9-9D56C75253CA}"/>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815256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http://www.mitrelo.com/" TargetMode="External"/><Relationship Id="rId2" Type="http://schemas.openxmlformats.org/officeDocument/2006/relationships/hyperlink" Target="mailto:admin@mitrelo.com" TargetMode="External"/><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http://www.mitrelo.com/" TargetMode="External"/><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mitrelo.com/"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www.mitrelo.com/" TargetMode="External"/><Relationship Id="rId2" Type="http://schemas.openxmlformats.org/officeDocument/2006/relationships/hyperlink" Target="mailto:admin@mitrelo.com" TargetMode="External"/><Relationship Id="rId1" Type="http://schemas.openxmlformats.org/officeDocument/2006/relationships/slideLayout" Target="../slideLayouts/slideLayout4.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95FADD-FEEC-4CC5-8DC6-AED4EB2797A2}"/>
              </a:ext>
            </a:extLst>
          </p:cNvPr>
          <p:cNvSpPr/>
          <p:nvPr/>
        </p:nvSpPr>
        <p:spPr>
          <a:xfrm>
            <a:off x="0" y="0"/>
            <a:ext cx="9100941" cy="10287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highlight>
                <a:srgbClr val="000000"/>
              </a:highlight>
            </a:endParaRPr>
          </a:p>
        </p:txBody>
      </p:sp>
      <p:sp>
        <p:nvSpPr>
          <p:cNvPr id="5" name="object 5"/>
          <p:cNvSpPr txBox="1"/>
          <p:nvPr/>
        </p:nvSpPr>
        <p:spPr>
          <a:xfrm>
            <a:off x="382953" y="140207"/>
            <a:ext cx="8213970" cy="10006585"/>
          </a:xfrm>
          <a:prstGeom prst="rect">
            <a:avLst/>
          </a:prstGeom>
          <a:solidFill>
            <a:schemeClr val="accent1">
              <a:lumMod val="75000"/>
            </a:schemeClr>
          </a:solidFill>
        </p:spPr>
        <p:txBody>
          <a:bodyPr vert="horz" wrap="square" lIns="0" tIns="12700" rIns="0" bIns="0" rtlCol="0">
            <a:spAutoFit/>
          </a:bodyPr>
          <a:lstStyle/>
          <a:p>
            <a:pPr marL="12700" marR="5080" indent="117475" algn="ctr">
              <a:lnSpc>
                <a:spcPct val="116599"/>
              </a:lnSpc>
              <a:spcBef>
                <a:spcPts val="100"/>
              </a:spcBef>
            </a:pPr>
            <a:endParaRPr lang="en-US" sz="48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r>
              <a:rPr lang="en-US" sz="7200" b="1" spc="370" dirty="0">
                <a:solidFill>
                  <a:schemeClr val="bg1">
                    <a:lumMod val="95000"/>
                  </a:schemeClr>
                </a:solidFill>
                <a:latin typeface="Arial Black" panose="020B0A04020102020204" pitchFamily="34" charset="0"/>
                <a:cs typeface="Arial" panose="020B0604020202020204" pitchFamily="34" charset="0"/>
              </a:rPr>
              <a:t>PARKSIDE</a:t>
            </a:r>
            <a:r>
              <a:rPr lang="en-US" sz="5400" b="1" spc="370" dirty="0">
                <a:solidFill>
                  <a:schemeClr val="bg1">
                    <a:lumMod val="95000"/>
                  </a:schemeClr>
                </a:solidFill>
                <a:latin typeface="Arial Black" panose="020B0A04020102020204" pitchFamily="34" charset="0"/>
                <a:cs typeface="Arial" panose="020B0604020202020204" pitchFamily="34" charset="0"/>
              </a:rPr>
              <a:t> </a:t>
            </a:r>
          </a:p>
          <a:p>
            <a:pPr marL="12700" marR="5080" indent="117475" algn="ctr">
              <a:lnSpc>
                <a:spcPct val="116599"/>
              </a:lnSpc>
              <a:spcBef>
                <a:spcPts val="100"/>
              </a:spcBef>
            </a:pPr>
            <a:r>
              <a:rPr lang="en-US" sz="6000" b="1" spc="370" dirty="0">
                <a:solidFill>
                  <a:schemeClr val="bg1">
                    <a:lumMod val="95000"/>
                  </a:schemeClr>
                </a:solidFill>
                <a:latin typeface="Arial Black" panose="020B0A04020102020204" pitchFamily="34" charset="0"/>
                <a:cs typeface="Arial" panose="020B0604020202020204" pitchFamily="34" charset="0"/>
              </a:rPr>
              <a:t>COMMONS</a:t>
            </a:r>
            <a:r>
              <a:rPr lang="en-US" sz="4800" b="1" spc="370" dirty="0">
                <a:solidFill>
                  <a:schemeClr val="bg1">
                    <a:lumMod val="95000"/>
                  </a:schemeClr>
                </a:solidFill>
                <a:latin typeface="Arial Black" panose="020B0A04020102020204" pitchFamily="34" charset="0"/>
                <a:cs typeface="Arial" panose="020B0604020202020204" pitchFamily="34" charset="0"/>
              </a:rPr>
              <a:t> </a:t>
            </a:r>
          </a:p>
          <a:p>
            <a:pPr marL="12700" marR="5080" indent="117475" algn="ctr">
              <a:lnSpc>
                <a:spcPct val="116599"/>
              </a:lnSpc>
              <a:spcBef>
                <a:spcPts val="100"/>
              </a:spcBef>
            </a:pPr>
            <a:endParaRPr lang="en-US" sz="3200" b="1" spc="370" dirty="0">
              <a:solidFill>
                <a:schemeClr val="accent3">
                  <a:lumMod val="40000"/>
                  <a:lumOff val="60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lang="en-US" sz="32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lang="en-US" sz="32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lang="en-US" sz="32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lang="en-US" sz="44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r>
              <a:rPr lang="en-US" sz="4400" b="1" spc="370" dirty="0">
                <a:solidFill>
                  <a:schemeClr val="bg1">
                    <a:lumMod val="95000"/>
                  </a:schemeClr>
                </a:solidFill>
                <a:latin typeface="Arial Black" panose="020B0A04020102020204" pitchFamily="34" charset="0"/>
                <a:cs typeface="Arial" panose="020B0604020202020204" pitchFamily="34" charset="0"/>
              </a:rPr>
              <a:t>MIT RELOCATION INTRODUCTION TO RESIDENTS</a:t>
            </a:r>
            <a:endParaRPr lang="en-US" sz="4400" b="1" spc="370" dirty="0">
              <a:solidFill>
                <a:schemeClr val="bg1">
                  <a:lumMod val="95000"/>
                </a:schemeClr>
              </a:solidFill>
              <a:latin typeface="Arial" panose="020B0604020202020204" pitchFamily="34" charset="0"/>
              <a:cs typeface="Arial" panose="020B0604020202020204" pitchFamily="34" charset="0"/>
            </a:endParaRPr>
          </a:p>
          <a:p>
            <a:pPr marL="25400" marR="5080" indent="-13335" algn="ctr">
              <a:lnSpc>
                <a:spcPct val="115599"/>
              </a:lnSpc>
              <a:spcBef>
                <a:spcPts val="95"/>
              </a:spcBef>
            </a:pPr>
            <a:r>
              <a:rPr lang="en-US" sz="2400" b="1" spc="80" dirty="0">
                <a:solidFill>
                  <a:schemeClr val="bg1">
                    <a:lumMod val="95000"/>
                  </a:schemeClr>
                </a:solidFill>
                <a:latin typeface="Arial Black" panose="020B0A04020102020204" pitchFamily="34" charset="0"/>
                <a:cs typeface="Arial" panose="020B0604020202020204" pitchFamily="34" charset="0"/>
              </a:rPr>
              <a:t> </a:t>
            </a:r>
            <a:r>
              <a:rPr lang="en-US" sz="2400" b="1" spc="80">
                <a:solidFill>
                  <a:schemeClr val="bg1">
                    <a:lumMod val="95000"/>
                  </a:schemeClr>
                </a:solidFill>
                <a:latin typeface="Arial Black" panose="020B0A04020102020204" pitchFamily="34" charset="0"/>
                <a:cs typeface="Arial" panose="020B0604020202020204" pitchFamily="34" charset="0"/>
              </a:rPr>
              <a:t>April 22, </a:t>
            </a:r>
            <a:r>
              <a:rPr lang="en-US" sz="2400" b="1" spc="80" dirty="0">
                <a:solidFill>
                  <a:schemeClr val="bg1">
                    <a:lumMod val="95000"/>
                  </a:schemeClr>
                </a:solidFill>
                <a:latin typeface="Arial Black" panose="020B0A04020102020204" pitchFamily="34" charset="0"/>
                <a:cs typeface="Arial" panose="020B0604020202020204" pitchFamily="34" charset="0"/>
              </a:rPr>
              <a:t>2026</a:t>
            </a:r>
            <a:endParaRPr lang="en-US" sz="240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sz="4400" u="sng" dirty="0">
              <a:solidFill>
                <a:schemeClr val="bg1"/>
              </a:solidFill>
              <a:latin typeface="Arial" panose="020B0604020202020204" pitchFamily="34" charset="0"/>
              <a:cs typeface="Arial" panose="020B0604020202020204" pitchFamily="34" charset="0"/>
            </a:endParaRPr>
          </a:p>
        </p:txBody>
      </p:sp>
      <p:pic>
        <p:nvPicPr>
          <p:cNvPr id="1028" name="Picture 4" descr="MIT Relocation">
            <a:extLst>
              <a:ext uri="{FF2B5EF4-FFF2-40B4-BE49-F238E27FC236}">
                <a16:creationId xmlns:a16="http://schemas.microsoft.com/office/drawing/2014/main" id="{42949DD1-D06D-58C7-B6E8-226B55605C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9053" y="3697654"/>
            <a:ext cx="2105025" cy="23143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FD37472-380B-B6D9-D747-62891EA6353C}"/>
              </a:ext>
            </a:extLst>
          </p:cNvPr>
          <p:cNvPicPr>
            <a:picLocks noChangeAspect="1"/>
          </p:cNvPicPr>
          <p:nvPr/>
        </p:nvPicPr>
        <p:blipFill>
          <a:blip r:embed="rId3"/>
          <a:stretch>
            <a:fillRect/>
          </a:stretch>
        </p:blipFill>
        <p:spPr>
          <a:xfrm>
            <a:off x="9380768" y="1632231"/>
            <a:ext cx="8754832" cy="7239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95FADD-FEEC-4CC5-8DC6-AED4EB2797A2}"/>
              </a:ext>
            </a:extLst>
          </p:cNvPr>
          <p:cNvSpPr/>
          <p:nvPr/>
        </p:nvSpPr>
        <p:spPr>
          <a:xfrm>
            <a:off x="-88583" y="-62507"/>
            <a:ext cx="4980214" cy="103495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p:cNvSpPr txBox="1"/>
          <p:nvPr/>
        </p:nvSpPr>
        <p:spPr>
          <a:xfrm>
            <a:off x="88583" y="2216570"/>
            <a:ext cx="4803048" cy="5204566"/>
          </a:xfrm>
          <a:prstGeom prst="rect">
            <a:avLst/>
          </a:prstGeom>
          <a:noFill/>
        </p:spPr>
        <p:txBody>
          <a:bodyPr vert="horz" wrap="square" lIns="0" tIns="12700" rIns="0" bIns="0" rtlCol="0">
            <a:spAutoFit/>
          </a:bodyPr>
          <a:lstStyle/>
          <a:p>
            <a:pPr marL="12700" marR="5080" indent="117475" algn="ctr">
              <a:lnSpc>
                <a:spcPct val="116599"/>
              </a:lnSpc>
              <a:spcBef>
                <a:spcPts val="100"/>
              </a:spcBef>
            </a:pPr>
            <a:endParaRPr lang="en-US" sz="28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r>
              <a:rPr lang="en-US" sz="4400" b="1" spc="370" dirty="0">
                <a:solidFill>
                  <a:schemeClr val="bg1">
                    <a:lumMod val="95000"/>
                  </a:schemeClr>
                </a:solidFill>
                <a:latin typeface="Arial Black" panose="020B0A04020102020204" pitchFamily="34" charset="0"/>
                <a:cs typeface="Arial" panose="020B0604020202020204" pitchFamily="34" charset="0"/>
              </a:rPr>
              <a:t>MIT </a:t>
            </a:r>
          </a:p>
          <a:p>
            <a:pPr marL="12700" marR="5080" indent="117475" algn="ctr">
              <a:lnSpc>
                <a:spcPct val="116599"/>
              </a:lnSpc>
              <a:spcBef>
                <a:spcPts val="100"/>
              </a:spcBef>
            </a:pPr>
            <a:r>
              <a:rPr lang="en-US" sz="4400" b="1" spc="370" dirty="0">
                <a:solidFill>
                  <a:schemeClr val="bg1">
                    <a:lumMod val="95000"/>
                  </a:schemeClr>
                </a:solidFill>
                <a:latin typeface="Arial Black" panose="020B0A04020102020204" pitchFamily="34" charset="0"/>
                <a:cs typeface="Arial" panose="020B0604020202020204" pitchFamily="34" charset="0"/>
              </a:rPr>
              <a:t>RELOCATION TEAM </a:t>
            </a:r>
          </a:p>
          <a:p>
            <a:pPr marL="12700" marR="5080" indent="117475" algn="ctr">
              <a:lnSpc>
                <a:spcPct val="116599"/>
              </a:lnSpc>
              <a:spcBef>
                <a:spcPts val="100"/>
              </a:spcBef>
            </a:pPr>
            <a:r>
              <a:rPr lang="en-US" sz="4400" b="1" spc="370" dirty="0">
                <a:solidFill>
                  <a:schemeClr val="bg1">
                    <a:lumMod val="95000"/>
                  </a:schemeClr>
                </a:solidFill>
                <a:latin typeface="Arial Black" panose="020B0A04020102020204" pitchFamily="34" charset="0"/>
                <a:cs typeface="Arial" panose="020B0604020202020204" pitchFamily="34" charset="0"/>
              </a:rPr>
              <a:t>&amp; </a:t>
            </a:r>
          </a:p>
          <a:p>
            <a:pPr marL="12700" marR="5080" indent="117475" algn="ctr">
              <a:lnSpc>
                <a:spcPct val="116599"/>
              </a:lnSpc>
              <a:spcBef>
                <a:spcPts val="100"/>
              </a:spcBef>
            </a:pPr>
            <a:r>
              <a:rPr lang="en-US" sz="4400" b="1" spc="370" dirty="0">
                <a:solidFill>
                  <a:schemeClr val="bg1">
                    <a:lumMod val="95000"/>
                  </a:schemeClr>
                </a:solidFill>
                <a:latin typeface="Arial Black" panose="020B0A04020102020204" pitchFamily="34" charset="0"/>
                <a:cs typeface="Arial" panose="020B0604020202020204" pitchFamily="34" charset="0"/>
              </a:rPr>
              <a:t>CONTACT </a:t>
            </a:r>
            <a:r>
              <a:rPr lang="en-US" sz="4000" b="1" spc="370" dirty="0">
                <a:solidFill>
                  <a:schemeClr val="bg1">
                    <a:lumMod val="95000"/>
                  </a:schemeClr>
                </a:solidFill>
                <a:latin typeface="Arial Black" panose="020B0A04020102020204" pitchFamily="34" charset="0"/>
                <a:cs typeface="Arial" panose="020B0604020202020204" pitchFamily="34" charset="0"/>
              </a:rPr>
              <a:t>INFORMATION</a:t>
            </a:r>
            <a:endParaRPr lang="en-US" sz="44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15D2CAAD-842A-4E90-A8CF-1D230224E7F9}"/>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sp>
        <p:nvSpPr>
          <p:cNvPr id="7" name="TextBox 6">
            <a:extLst>
              <a:ext uri="{FF2B5EF4-FFF2-40B4-BE49-F238E27FC236}">
                <a16:creationId xmlns:a16="http://schemas.microsoft.com/office/drawing/2014/main" id="{1E9E62A3-EAAF-F748-8103-FBB4A21189B0}"/>
              </a:ext>
            </a:extLst>
          </p:cNvPr>
          <p:cNvSpPr txBox="1"/>
          <p:nvPr/>
        </p:nvSpPr>
        <p:spPr>
          <a:xfrm>
            <a:off x="5454031" y="1328600"/>
            <a:ext cx="12833969" cy="13325956"/>
          </a:xfrm>
          <a:prstGeom prst="rect">
            <a:avLst/>
          </a:prstGeom>
          <a:noFill/>
        </p:spPr>
        <p:txBody>
          <a:bodyPr wrap="square">
            <a:spAutoFit/>
          </a:bodyPr>
          <a:lstStyle/>
          <a:p>
            <a:pPr marL="0" marR="0" algn="ctr">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US" sz="5400" b="1" dirty="0">
                <a:effectLst/>
                <a:latin typeface="Aptos" panose="020B0004020202020204" pitchFamily="34" charset="0"/>
                <a:ea typeface="Calibri" panose="020F0502020204030204" pitchFamily="34" charset="0"/>
                <a:cs typeface="Times New Roman" panose="02020603050405020304" pitchFamily="18" charset="0"/>
              </a:rPr>
              <a:t>Cathy Sim</a:t>
            </a:r>
            <a:r>
              <a:rPr lang="en-US" sz="5400" b="1" dirty="0">
                <a:latin typeface="Aptos" panose="020B0004020202020204" pitchFamily="34" charset="0"/>
                <a:ea typeface="Calibri" panose="020F0502020204030204" pitchFamily="34" charset="0"/>
                <a:cs typeface="Times New Roman" panose="02020603050405020304" pitchFamily="18" charset="0"/>
              </a:rPr>
              <a:t>s</a:t>
            </a:r>
          </a:p>
          <a:p>
            <a:pPr marL="0" marR="0" algn="ctr">
              <a:lnSpc>
                <a:spcPct val="115000"/>
              </a:lnSpc>
              <a:spcBef>
                <a:spcPts val="0"/>
              </a:spcBef>
              <a:spcAft>
                <a:spcPts val="1000"/>
              </a:spcAft>
            </a:pPr>
            <a:r>
              <a:rPr lang="en-US" sz="5400" b="1" dirty="0">
                <a:effectLst/>
                <a:latin typeface="Aptos" panose="020B0004020202020204" pitchFamily="34" charset="0"/>
                <a:ea typeface="Calibri" panose="020F0502020204030204" pitchFamily="34" charset="0"/>
                <a:cs typeface="Times New Roman" panose="02020603050405020304" pitchFamily="18" charset="0"/>
              </a:rPr>
              <a:t>Laurie Lindsey</a:t>
            </a:r>
          </a:p>
          <a:p>
            <a:pPr marL="0" marR="0" algn="ctr">
              <a:spcBef>
                <a:spcPts val="0"/>
              </a:spcBef>
            </a:pPr>
            <a:r>
              <a:rPr lang="en-US" sz="5400" b="1" dirty="0">
                <a:latin typeface="Aptos" panose="020B0004020202020204" pitchFamily="34" charset="0"/>
                <a:ea typeface="Calibri" panose="020F0502020204030204" pitchFamily="34" charset="0"/>
                <a:cs typeface="Times New Roman" panose="02020603050405020304" pitchFamily="18" charset="0"/>
              </a:rPr>
              <a:t>Lesvia Castro</a:t>
            </a:r>
          </a:p>
          <a:p>
            <a:pPr marL="0" marR="0" algn="ctr">
              <a:spcBef>
                <a:spcPts val="0"/>
              </a:spcBef>
            </a:pPr>
            <a:r>
              <a:rPr lang="en-US" sz="3200" b="1" dirty="0">
                <a:latin typeface="Aptos" panose="020B0004020202020204" pitchFamily="34" charset="0"/>
                <a:ea typeface="Calibri" panose="020F0502020204030204" pitchFamily="34" charset="0"/>
                <a:cs typeface="Times New Roman" panose="02020603050405020304" pitchFamily="18" charset="0"/>
              </a:rPr>
              <a:t>Bilingual (Spanish) Relocation Specialist</a:t>
            </a:r>
            <a:endParaRPr lang="en-US" sz="5400" b="1" dirty="0">
              <a:effectLst/>
              <a:latin typeface="Aptos" panose="020B000402020202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endParaRPr lang="en-US" sz="5400" b="1" dirty="0">
              <a:effectLst/>
              <a:latin typeface="Aptos" panose="020B000402020202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en-US" sz="4000" b="1" kern="100" dirty="0">
                <a:latin typeface="Aptos" panose="020B0004020202020204" pitchFamily="34" charset="0"/>
                <a:ea typeface="Aptos" panose="020B0004020202020204" pitchFamily="34" charset="0"/>
                <a:cs typeface="Aptos" panose="020B0004020202020204" pitchFamily="34" charset="0"/>
              </a:rPr>
              <a:t>Calling/Texting: </a:t>
            </a:r>
            <a:r>
              <a:rPr lang="en-US" sz="4000" kern="100" dirty="0">
                <a:solidFill>
                  <a:srgbClr val="006C85"/>
                </a:solidFill>
                <a:latin typeface="Segoe UI Emoji" panose="020B0502040204020203" pitchFamily="34" charset="0"/>
                <a:ea typeface="Aptos" panose="020B0004020202020204" pitchFamily="34" charset="0"/>
                <a:cs typeface="Segoe UI Emoji" panose="020B0502040204020203" pitchFamily="34" charset="0"/>
              </a:rPr>
              <a:t>📞</a:t>
            </a:r>
            <a:r>
              <a:rPr lang="en-US" sz="4000" kern="100" dirty="0">
                <a:solidFill>
                  <a:srgbClr val="006C85"/>
                </a:solidFill>
                <a:latin typeface="Aptos" panose="020B0004020202020204" pitchFamily="34" charset="0"/>
                <a:ea typeface="Aptos" panose="020B0004020202020204" pitchFamily="34" charset="0"/>
                <a:cs typeface="Aptos" panose="020B0004020202020204" pitchFamily="34" charset="0"/>
              </a:rPr>
              <a:t> (866) 360-3515 </a:t>
            </a:r>
          </a:p>
          <a:p>
            <a:pPr algn="ctr">
              <a:lnSpc>
                <a:spcPct val="115000"/>
              </a:lnSpc>
              <a:spcAft>
                <a:spcPts val="800"/>
              </a:spcAft>
            </a:pPr>
            <a:r>
              <a:rPr lang="en-US" sz="4000" b="1" kern="100" dirty="0">
                <a:latin typeface="Aptos" panose="020B0004020202020204" pitchFamily="34" charset="0"/>
                <a:ea typeface="Aptos" panose="020B0004020202020204" pitchFamily="34" charset="0"/>
                <a:cs typeface="Aptos" panose="020B0004020202020204" pitchFamily="34" charset="0"/>
              </a:rPr>
              <a:t>Email:  </a:t>
            </a:r>
            <a:r>
              <a:rPr lang="en-US" sz="4000" kern="100" dirty="0">
                <a:solidFill>
                  <a:srgbClr val="006C85"/>
                </a:solidFill>
                <a:latin typeface="Segoe UI Emoji" panose="020B0502040204020203" pitchFamily="34" charset="0"/>
                <a:ea typeface="Aptos" panose="020B0004020202020204" pitchFamily="34" charset="0"/>
                <a:cs typeface="Segoe UI Emoji" panose="020B0502040204020203" pitchFamily="34" charset="0"/>
              </a:rPr>
              <a:t>✉️</a:t>
            </a:r>
            <a:r>
              <a:rPr lang="en-US" sz="4000" kern="100" dirty="0">
                <a:solidFill>
                  <a:srgbClr val="006C85"/>
                </a:solidFill>
                <a:latin typeface="Aptos" panose="020B0004020202020204" pitchFamily="34" charset="0"/>
                <a:ea typeface="Aptos" panose="020B0004020202020204" pitchFamily="34" charset="0"/>
                <a:cs typeface="Aptos" panose="020B0004020202020204" pitchFamily="34" charset="0"/>
              </a:rPr>
              <a:t> </a:t>
            </a:r>
            <a:r>
              <a:rPr lang="en-US" sz="4000" u="sng" kern="100" dirty="0">
                <a:solidFill>
                  <a:srgbClr val="467886"/>
                </a:solidFill>
                <a:latin typeface="Aptos" panose="020B0004020202020204" pitchFamily="34" charset="0"/>
                <a:ea typeface="Aptos" panose="020B0004020202020204" pitchFamily="34" charset="0"/>
                <a:cs typeface="Aptos" panose="020B0004020202020204" pitchFamily="34" charset="0"/>
                <a:hlinkClick r:id="rId2"/>
              </a:rPr>
              <a:t>admin@mitrelo.com</a:t>
            </a:r>
            <a:endParaRPr lang="en-US" sz="4000" kern="100" dirty="0">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en-US" sz="4000" kern="100" dirty="0">
                <a:solidFill>
                  <a:srgbClr val="006C85"/>
                </a:solidFill>
                <a:latin typeface="Aptos" panose="020B0004020202020204" pitchFamily="34" charset="0"/>
                <a:ea typeface="Aptos" panose="020B0004020202020204" pitchFamily="34" charset="0"/>
                <a:cs typeface="Aptos" panose="020B0004020202020204" pitchFamily="34" charset="0"/>
              </a:rPr>
              <a:t> </a:t>
            </a:r>
            <a:r>
              <a:rPr lang="en-US" sz="4000" b="1" kern="100" dirty="0">
                <a:latin typeface="Aptos" panose="020B0004020202020204" pitchFamily="34" charset="0"/>
                <a:ea typeface="Aptos" panose="020B0004020202020204" pitchFamily="34" charset="0"/>
                <a:cs typeface="Aptos" panose="020B0004020202020204" pitchFamily="34" charset="0"/>
              </a:rPr>
              <a:t>Website/Internet</a:t>
            </a:r>
            <a:r>
              <a:rPr lang="en-US" sz="4000" kern="100" dirty="0">
                <a:solidFill>
                  <a:srgbClr val="006C85"/>
                </a:solidFill>
                <a:latin typeface="Aptos" panose="020B0004020202020204" pitchFamily="34" charset="0"/>
                <a:ea typeface="Aptos" panose="020B0004020202020204" pitchFamily="34" charset="0"/>
                <a:cs typeface="Aptos" panose="020B0004020202020204" pitchFamily="34" charset="0"/>
              </a:rPr>
              <a:t>🌐</a:t>
            </a:r>
            <a:r>
              <a:rPr lang="en-US" sz="4000" b="1" kern="100" dirty="0">
                <a:latin typeface="Aptos" panose="020B0004020202020204" pitchFamily="34" charset="0"/>
                <a:ea typeface="Aptos" panose="020B0004020202020204" pitchFamily="34" charset="0"/>
                <a:cs typeface="Aptos" panose="020B0004020202020204" pitchFamily="34" charset="0"/>
              </a:rPr>
              <a:t>: </a:t>
            </a:r>
            <a:r>
              <a:rPr lang="en-US" sz="4000" b="1" u="sng" kern="100" dirty="0">
                <a:solidFill>
                  <a:srgbClr val="467886"/>
                </a:solidFill>
                <a:latin typeface="Aptos" panose="020B0004020202020204" pitchFamily="34" charset="0"/>
                <a:ea typeface="Aptos" panose="020B0004020202020204" pitchFamily="34" charset="0"/>
                <a:cs typeface="Aptos" panose="020B0004020202020204" pitchFamily="34" charset="0"/>
                <a:hlinkClick r:id="rId3"/>
              </a:rPr>
              <a:t>www.mitrelo.com</a:t>
            </a:r>
            <a:r>
              <a:rPr lang="en-US" sz="4000" kern="100" dirty="0">
                <a:latin typeface="Aptos" panose="020B0004020202020204" pitchFamily="34" charset="0"/>
                <a:ea typeface="Aptos" panose="020B0004020202020204" pitchFamily="34" charset="0"/>
                <a:cs typeface="Times New Roman" panose="02020603050405020304" pitchFamily="18" charset="0"/>
              </a:rPr>
              <a:t>  </a:t>
            </a:r>
          </a:p>
          <a:p>
            <a:pPr marL="0" marR="0">
              <a:lnSpc>
                <a:spcPct val="115000"/>
              </a:lnSpc>
              <a:spcBef>
                <a:spcPts val="0"/>
              </a:spcBef>
              <a:spcAft>
                <a:spcPts val="1000"/>
              </a:spcAft>
            </a:pPr>
            <a:endParaRPr lang="en-US" sz="4400" b="1" dirty="0">
              <a:effectLst/>
              <a:latin typeface="+mj-lt"/>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dirty="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lvl="1">
              <a:lnSpc>
                <a:spcPct val="115000"/>
              </a:lnSpc>
            </a:pPr>
            <a:endParaRPr lang="en-US" sz="2000" dirty="0">
              <a:effectLst/>
              <a:ea typeface="Calibri" panose="020F0502020204030204" pitchFamily="34" charset="0"/>
              <a:cs typeface="Times New Roman" panose="02020603050405020304" pitchFamily="18" charset="0"/>
            </a:endParaRPr>
          </a:p>
          <a:p>
            <a:pPr marL="800100" lvl="1" indent="-342900">
              <a:lnSpc>
                <a:spcPct val="115000"/>
              </a:lnSpc>
              <a:buFont typeface="Symbol" pitchFamily="2" charset="2"/>
              <a:buChar char=""/>
            </a:pPr>
            <a:endParaRPr lang="en-US" sz="2000"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4" descr="MIT Relocation">
            <a:extLst>
              <a:ext uri="{FF2B5EF4-FFF2-40B4-BE49-F238E27FC236}">
                <a16:creationId xmlns:a16="http://schemas.microsoft.com/office/drawing/2014/main" id="{D1F0211C-43CD-E6CE-C90B-2FBDC3C55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21100" y="8479515"/>
            <a:ext cx="1866900" cy="1807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681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2E04EB-46E7-C8AD-614C-22F373D7C96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609063A-45E5-8B7C-E4CD-885C4B688092}"/>
              </a:ext>
            </a:extLst>
          </p:cNvPr>
          <p:cNvSpPr/>
          <p:nvPr/>
        </p:nvSpPr>
        <p:spPr>
          <a:xfrm>
            <a:off x="0" y="0"/>
            <a:ext cx="4980214" cy="103495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328EE739-FBB2-1303-F897-17A569BA09A8}"/>
              </a:ext>
            </a:extLst>
          </p:cNvPr>
          <p:cNvSpPr txBox="1"/>
          <p:nvPr/>
        </p:nvSpPr>
        <p:spPr>
          <a:xfrm>
            <a:off x="88583" y="3519590"/>
            <a:ext cx="4803048" cy="2136803"/>
          </a:xfrm>
          <a:prstGeom prst="rect">
            <a:avLst/>
          </a:prstGeom>
          <a:noFill/>
        </p:spPr>
        <p:txBody>
          <a:bodyPr vert="horz" wrap="square" lIns="0" tIns="12700" rIns="0" bIns="0" rtlCol="0">
            <a:spAutoFit/>
          </a:bodyPr>
          <a:lstStyle/>
          <a:p>
            <a:pPr marL="12700" marR="5080" indent="117475" algn="ctr">
              <a:lnSpc>
                <a:spcPct val="116599"/>
              </a:lnSpc>
              <a:spcBef>
                <a:spcPts val="100"/>
              </a:spcBef>
            </a:pPr>
            <a:endParaRPr lang="en-US" sz="28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r>
              <a:rPr lang="en-US" sz="4800" b="1" spc="370" dirty="0">
                <a:solidFill>
                  <a:schemeClr val="bg1">
                    <a:lumMod val="95000"/>
                  </a:schemeClr>
                </a:solidFill>
                <a:latin typeface="Arial Black" panose="020B0A04020102020204" pitchFamily="34" charset="0"/>
                <a:cs typeface="Arial" panose="020B0604020202020204" pitchFamily="34" charset="0"/>
              </a:rPr>
              <a:t>WHO IS MIT </a:t>
            </a:r>
            <a:r>
              <a:rPr lang="en-US" sz="4400" b="1" spc="370" dirty="0">
                <a:solidFill>
                  <a:schemeClr val="bg1">
                    <a:lumMod val="95000"/>
                  </a:schemeClr>
                </a:solidFill>
                <a:latin typeface="Arial Black" panose="020B0A04020102020204" pitchFamily="34" charset="0"/>
                <a:cs typeface="Arial" panose="020B0604020202020204" pitchFamily="34" charset="0"/>
              </a:rPr>
              <a:t>RELOCATION</a:t>
            </a:r>
            <a:endParaRPr lang="en-US" sz="48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DB0EC80F-C57D-1265-DC42-6729D01DB467}"/>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sp>
        <p:nvSpPr>
          <p:cNvPr id="7" name="TextBox 6">
            <a:extLst>
              <a:ext uri="{FF2B5EF4-FFF2-40B4-BE49-F238E27FC236}">
                <a16:creationId xmlns:a16="http://schemas.microsoft.com/office/drawing/2014/main" id="{38C40023-2220-7AB2-DD5D-99A13E3A5803}"/>
              </a:ext>
            </a:extLst>
          </p:cNvPr>
          <p:cNvSpPr txBox="1"/>
          <p:nvPr/>
        </p:nvSpPr>
        <p:spPr>
          <a:xfrm>
            <a:off x="5400691" y="109401"/>
            <a:ext cx="12643469" cy="13022283"/>
          </a:xfrm>
          <a:prstGeom prst="rect">
            <a:avLst/>
          </a:prstGeom>
          <a:noFill/>
        </p:spPr>
        <p:txBody>
          <a:bodyPr wrap="square">
            <a:spAutoFit/>
          </a:bodyPr>
          <a:lstStyle/>
          <a:p>
            <a:pPr>
              <a:lnSpc>
                <a:spcPct val="115000"/>
              </a:lnSpc>
              <a:spcAft>
                <a:spcPts val="1000"/>
              </a:spcAft>
            </a:pPr>
            <a:endParaRPr lang="en-US" sz="3600" b="1" dirty="0">
              <a:latin typeface="Arial Black" panose="020B0A04020102020204" pitchFamily="34" charset="0"/>
              <a:cs typeface="Arial" panose="020B0604020202020204" pitchFamily="34" charset="0"/>
            </a:endParaRPr>
          </a:p>
          <a:p>
            <a:pPr marL="457200" indent="-457200">
              <a:lnSpc>
                <a:spcPct val="115000"/>
              </a:lnSpc>
              <a:spcAft>
                <a:spcPts val="1000"/>
              </a:spcAft>
              <a:buFont typeface="Wingdings" panose="05000000000000000000" pitchFamily="2" charset="2"/>
              <a:buChar char="§"/>
            </a:pPr>
            <a:r>
              <a:rPr lang="en-US" sz="2800" dirty="0"/>
              <a:t>MIT is a relocation company that has a successful track record of executing and  </a:t>
            </a:r>
          </a:p>
          <a:p>
            <a:pPr>
              <a:lnSpc>
                <a:spcPct val="115000"/>
              </a:lnSpc>
              <a:spcAft>
                <a:spcPts val="1000"/>
              </a:spcAft>
            </a:pPr>
            <a:r>
              <a:rPr lang="en-US" sz="2800" dirty="0"/>
              <a:t>      completing complex relocation projects for properties undergoing substantial</a:t>
            </a:r>
          </a:p>
          <a:p>
            <a:pPr>
              <a:lnSpc>
                <a:spcPct val="115000"/>
              </a:lnSpc>
              <a:spcAft>
                <a:spcPts val="1000"/>
              </a:spcAft>
            </a:pPr>
            <a:r>
              <a:rPr lang="en-US" sz="2800" dirty="0"/>
              <a:t>      improvements. </a:t>
            </a:r>
          </a:p>
          <a:p>
            <a:pPr>
              <a:lnSpc>
                <a:spcPct val="115000"/>
              </a:lnSpc>
              <a:spcAft>
                <a:spcPts val="1000"/>
              </a:spcAft>
            </a:pPr>
            <a:endParaRPr lang="en-US" sz="2800" dirty="0"/>
          </a:p>
          <a:p>
            <a:pPr marL="457200" indent="-457200">
              <a:lnSpc>
                <a:spcPct val="115000"/>
              </a:lnSpc>
              <a:spcAft>
                <a:spcPts val="1000"/>
              </a:spcAft>
              <a:buFont typeface="Wingdings" panose="05000000000000000000" pitchFamily="2" charset="2"/>
              <a:buChar char="§"/>
            </a:pPr>
            <a:r>
              <a:rPr lang="en-US" sz="2800" dirty="0"/>
              <a:t>MIT Relocation is highly experienced and has successfully worked with and</a:t>
            </a:r>
          </a:p>
          <a:p>
            <a:pPr>
              <a:lnSpc>
                <a:spcPct val="115000"/>
              </a:lnSpc>
              <a:spcAft>
                <a:spcPts val="1000"/>
              </a:spcAft>
            </a:pPr>
            <a:r>
              <a:rPr lang="en-US" sz="2800" dirty="0"/>
              <a:t>      relocated thousands of residents over the past 15 years. </a:t>
            </a:r>
          </a:p>
          <a:p>
            <a:pPr>
              <a:lnSpc>
                <a:spcPct val="115000"/>
              </a:lnSpc>
              <a:spcAft>
                <a:spcPts val="1000"/>
              </a:spcAft>
            </a:pPr>
            <a:endParaRPr lang="en-US" sz="2800" dirty="0"/>
          </a:p>
          <a:p>
            <a:pPr marL="457200" indent="-457200">
              <a:lnSpc>
                <a:spcPct val="115000"/>
              </a:lnSpc>
              <a:spcAft>
                <a:spcPts val="1000"/>
              </a:spcAft>
              <a:buFont typeface="Wingdings" panose="05000000000000000000" pitchFamily="2" charset="2"/>
              <a:buChar char="§"/>
            </a:pPr>
            <a:r>
              <a:rPr lang="en-US" sz="2800" dirty="0"/>
              <a:t>Our team is here to guide you, answer your questions, and help make your move as smooth and stress-free as possible. </a:t>
            </a:r>
          </a:p>
          <a:p>
            <a:pPr>
              <a:lnSpc>
                <a:spcPct val="115000"/>
              </a:lnSpc>
              <a:spcAft>
                <a:spcPts val="1000"/>
              </a:spcAft>
            </a:pPr>
            <a:endParaRPr lang="en-US" sz="2800" dirty="0"/>
          </a:p>
          <a:p>
            <a:pPr marL="457200" indent="-457200">
              <a:lnSpc>
                <a:spcPct val="115000"/>
              </a:lnSpc>
              <a:spcAft>
                <a:spcPts val="1000"/>
              </a:spcAft>
              <a:buFont typeface="Wingdings" panose="05000000000000000000" pitchFamily="2" charset="2"/>
              <a:buChar char="§"/>
            </a:pPr>
            <a:r>
              <a:rPr lang="en-US" sz="2800" dirty="0"/>
              <a:t>We are committed to clear communication, eﬃciency, and treating every </a:t>
            </a:r>
          </a:p>
          <a:p>
            <a:pPr>
              <a:lnSpc>
                <a:spcPct val="115000"/>
              </a:lnSpc>
              <a:spcAft>
                <a:spcPts val="1000"/>
              </a:spcAft>
            </a:pPr>
            <a:r>
              <a:rPr lang="en-US" sz="2800" dirty="0"/>
              <a:t>      resident with respect.</a:t>
            </a:r>
          </a:p>
          <a:p>
            <a:pPr marL="0" marR="0">
              <a:lnSpc>
                <a:spcPct val="115000"/>
              </a:lnSpc>
              <a:spcBef>
                <a:spcPts val="0"/>
              </a:spcBef>
              <a:spcAft>
                <a:spcPts val="1000"/>
              </a:spcAft>
            </a:pPr>
            <a:endParaRPr lang="en-US" sz="4400" dirty="0">
              <a:effectLst/>
              <a:latin typeface="+mj-lt"/>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dirty="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lvl="1">
              <a:lnSpc>
                <a:spcPct val="115000"/>
              </a:lnSpc>
            </a:pPr>
            <a:endParaRPr lang="en-US" sz="2000" dirty="0">
              <a:effectLst/>
              <a:ea typeface="Calibri" panose="020F0502020204030204" pitchFamily="34" charset="0"/>
              <a:cs typeface="Times New Roman" panose="02020603050405020304" pitchFamily="18" charset="0"/>
            </a:endParaRPr>
          </a:p>
          <a:p>
            <a:pPr marL="800100" lvl="1" indent="-342900">
              <a:lnSpc>
                <a:spcPct val="115000"/>
              </a:lnSpc>
              <a:buFont typeface="Symbol" pitchFamily="2" charset="2"/>
              <a:buChar char=""/>
            </a:pPr>
            <a:endParaRPr lang="en-US" sz="2000"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4" descr="MIT Relocation">
            <a:extLst>
              <a:ext uri="{FF2B5EF4-FFF2-40B4-BE49-F238E27FC236}">
                <a16:creationId xmlns:a16="http://schemas.microsoft.com/office/drawing/2014/main" id="{DC660A83-C586-29AF-D1A6-16FA38980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0180" y="8221980"/>
            <a:ext cx="1607819" cy="1807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869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95FADD-FEEC-4CC5-8DC6-AED4EB2797A2}"/>
              </a:ext>
            </a:extLst>
          </p:cNvPr>
          <p:cNvSpPr/>
          <p:nvPr/>
        </p:nvSpPr>
        <p:spPr>
          <a:xfrm>
            <a:off x="0" y="0"/>
            <a:ext cx="4964891" cy="10287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p:txBody>
      </p:sp>
      <p:sp>
        <p:nvSpPr>
          <p:cNvPr id="5" name="object 5"/>
          <p:cNvSpPr txBox="1"/>
          <p:nvPr/>
        </p:nvSpPr>
        <p:spPr>
          <a:xfrm>
            <a:off x="53856" y="4400153"/>
            <a:ext cx="4688077" cy="924484"/>
          </a:xfrm>
          <a:prstGeom prst="rect">
            <a:avLst/>
          </a:prstGeom>
          <a:noFill/>
        </p:spPr>
        <p:txBody>
          <a:bodyPr vert="horz" wrap="square" lIns="0" tIns="12700" rIns="0" bIns="0" rtlCol="0">
            <a:spAutoFit/>
          </a:bodyPr>
          <a:lstStyle/>
          <a:p>
            <a:pPr marL="12700" marR="5080" indent="117475" algn="ctr">
              <a:lnSpc>
                <a:spcPct val="116599"/>
              </a:lnSpc>
              <a:spcBef>
                <a:spcPts val="100"/>
              </a:spcBef>
            </a:pPr>
            <a:r>
              <a:rPr lang="en-US" sz="5400" b="1" cap="small" spc="370" dirty="0">
                <a:solidFill>
                  <a:schemeClr val="bg1">
                    <a:lumMod val="95000"/>
                  </a:schemeClr>
                </a:solidFill>
                <a:latin typeface="Arial Black" panose="020B0A04020102020204" pitchFamily="34" charset="0"/>
                <a:cs typeface="Arial" panose="020B0604020202020204" pitchFamily="34" charset="0"/>
              </a:rPr>
              <a:t>Our Ro</a:t>
            </a:r>
            <a:r>
              <a:rPr lang="en-US" sz="5400" b="1" cap="small" spc="370" dirty="0">
                <a:solidFill>
                  <a:schemeClr val="bg1"/>
                </a:solidFill>
                <a:latin typeface="Arial Black" panose="020B0A04020102020204" pitchFamily="34" charset="0"/>
                <a:cs typeface="Arial" panose="020B0604020202020204" pitchFamily="34" charset="0"/>
              </a:rPr>
              <a:t>le</a:t>
            </a:r>
            <a:r>
              <a:rPr lang="en-US" sz="5400" b="1" cap="small" spc="370" dirty="0">
                <a:solidFill>
                  <a:srgbClr val="FF0000"/>
                </a:solidFill>
                <a:latin typeface="Arial Black" panose="020B0A04020102020204" pitchFamily="34" charset="0"/>
                <a:cs typeface="Arial" panose="020B0604020202020204" pitchFamily="34" charset="0"/>
              </a:rPr>
              <a:t> </a:t>
            </a:r>
          </a:p>
        </p:txBody>
      </p:sp>
      <p:sp>
        <p:nvSpPr>
          <p:cNvPr id="6" name="Text Placeholder 2">
            <a:extLst>
              <a:ext uri="{FF2B5EF4-FFF2-40B4-BE49-F238E27FC236}">
                <a16:creationId xmlns:a16="http://schemas.microsoft.com/office/drawing/2014/main" id="{72F71316-B312-4FD7-98F9-D9C18CEF647E}"/>
              </a:ext>
            </a:extLst>
          </p:cNvPr>
          <p:cNvSpPr txBox="1">
            <a:spLocks/>
          </p:cNvSpPr>
          <p:nvPr/>
        </p:nvSpPr>
        <p:spPr>
          <a:xfrm>
            <a:off x="5329916" y="1958377"/>
            <a:ext cx="12782663" cy="751694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lnSpc>
                <a:spcPct val="130000"/>
              </a:lnSpc>
              <a:spcAft>
                <a:spcPts val="1200"/>
              </a:spcAft>
              <a:buFont typeface="Wingdings" panose="05000000000000000000" pitchFamily="2" charset="2"/>
              <a:buChar char="§"/>
            </a:pPr>
            <a:r>
              <a:rPr lang="en-US" sz="2800" kern="0" dirty="0">
                <a:solidFill>
                  <a:schemeClr val="tx2">
                    <a:lumMod val="50000"/>
                  </a:schemeClr>
                </a:solidFill>
              </a:rPr>
              <a:t>MIT serves as a liaison for residents, movers, property management, construction, and ownership to resolve any renovation or relocation issues.</a:t>
            </a:r>
          </a:p>
          <a:p>
            <a:pPr marL="457200" indent="-457200">
              <a:lnSpc>
                <a:spcPct val="130000"/>
              </a:lnSpc>
              <a:spcAft>
                <a:spcPts val="1200"/>
              </a:spcAft>
              <a:buFont typeface="Wingdings" panose="05000000000000000000" pitchFamily="2" charset="2"/>
              <a:buChar char="§"/>
            </a:pPr>
            <a:r>
              <a:rPr lang="en-US" sz="2800" dirty="0"/>
              <a:t>We work closely with residents to create a personalized relocation plan, because every resident’s situation is unique. Our goal is to ensure individual needs and concerns are carefully considered.</a:t>
            </a:r>
            <a:endParaRPr lang="en-US" sz="2800" kern="0" dirty="0">
              <a:solidFill>
                <a:schemeClr val="tx2">
                  <a:lumMod val="50000"/>
                </a:schemeClr>
              </a:solidFill>
            </a:endParaRPr>
          </a:p>
          <a:p>
            <a:pPr marL="457200" indent="-457200">
              <a:lnSpc>
                <a:spcPct val="130000"/>
              </a:lnSpc>
              <a:spcAft>
                <a:spcPts val="1200"/>
              </a:spcAft>
              <a:buFont typeface="Wingdings" panose="05000000000000000000" pitchFamily="2" charset="2"/>
              <a:buChar char="§"/>
            </a:pPr>
            <a:r>
              <a:rPr lang="en-US" sz="2800" kern="0" dirty="0">
                <a:solidFill>
                  <a:schemeClr val="tx2">
                    <a:lumMod val="50000"/>
                  </a:schemeClr>
                </a:solidFill>
              </a:rPr>
              <a:t>We maintain regular communication with residents throughout the relocation process, and </a:t>
            </a:r>
            <a:r>
              <a:rPr lang="en-US" sz="2800" dirty="0"/>
              <a:t>are available through our website, by phone, text, and email.</a:t>
            </a:r>
          </a:p>
          <a:p>
            <a:pPr marL="457200" indent="-457200">
              <a:lnSpc>
                <a:spcPct val="130000"/>
              </a:lnSpc>
              <a:spcAft>
                <a:spcPts val="1200"/>
              </a:spcAft>
              <a:buFont typeface="Wingdings" panose="05000000000000000000" pitchFamily="2" charset="2"/>
              <a:buChar char="§"/>
            </a:pPr>
            <a:r>
              <a:rPr lang="en-US" sz="2800" dirty="0"/>
              <a:t>Lesvia Castro, the bilingual (Spanish) MIT Relocation Specialist, is available to assist Spanish-speaking residents in answering questions throughout the renovation process from inception to completion of project.</a:t>
            </a:r>
            <a:endParaRPr lang="en-US" sz="3200"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B010B226-F1A6-3596-195C-B466806702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7550" y="8776940"/>
            <a:ext cx="1270450" cy="1396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042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FA8031-EB37-E4D0-19B9-B3E27B1A984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961DFFE-42D4-70B0-99B0-A09428C206D5}"/>
              </a:ext>
            </a:extLst>
          </p:cNvPr>
          <p:cNvSpPr/>
          <p:nvPr/>
        </p:nvSpPr>
        <p:spPr>
          <a:xfrm>
            <a:off x="6150" y="-62507"/>
            <a:ext cx="4980214" cy="103495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0A7AC738-8D71-F1BC-EE8E-F5E6F7FBE626}"/>
              </a:ext>
            </a:extLst>
          </p:cNvPr>
          <p:cNvSpPr txBox="1"/>
          <p:nvPr/>
        </p:nvSpPr>
        <p:spPr>
          <a:xfrm>
            <a:off x="0" y="3425974"/>
            <a:ext cx="4803048" cy="2857001"/>
          </a:xfrm>
          <a:prstGeom prst="rect">
            <a:avLst/>
          </a:prstGeom>
          <a:noFill/>
        </p:spPr>
        <p:txBody>
          <a:bodyPr vert="horz" wrap="square" lIns="0" tIns="12700" rIns="0" bIns="0" rtlCol="0">
            <a:spAutoFit/>
          </a:bodyPr>
          <a:lstStyle/>
          <a:p>
            <a:pPr marL="12700" marR="5080" indent="117475" algn="ctr">
              <a:lnSpc>
                <a:spcPct val="116599"/>
              </a:lnSpc>
              <a:spcBef>
                <a:spcPts val="100"/>
              </a:spcBef>
            </a:pPr>
            <a:endParaRPr lang="en-US" sz="28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r>
              <a:rPr lang="en-US" sz="4400" b="1" spc="370" dirty="0">
                <a:solidFill>
                  <a:schemeClr val="bg1">
                    <a:lumMod val="95000"/>
                  </a:schemeClr>
                </a:solidFill>
                <a:latin typeface="Arial Black" panose="020B0A04020102020204" pitchFamily="34" charset="0"/>
                <a:cs typeface="Arial" panose="020B0604020202020204" pitchFamily="34" charset="0"/>
              </a:rPr>
              <a:t>WHAT YOU SHOULD DO NOW</a:t>
            </a:r>
          </a:p>
        </p:txBody>
      </p:sp>
      <p:sp>
        <p:nvSpPr>
          <p:cNvPr id="10" name="Text Placeholder 2">
            <a:extLst>
              <a:ext uri="{FF2B5EF4-FFF2-40B4-BE49-F238E27FC236}">
                <a16:creationId xmlns:a16="http://schemas.microsoft.com/office/drawing/2014/main" id="{67C417E0-8C34-09E1-D45E-48D3AFD1414C}"/>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FD616B36-DC80-C163-278E-F1180225A2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21100" y="8221980"/>
            <a:ext cx="1866900" cy="180748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954F3BE-D5D8-6F09-71BB-E3E8C57AA8F0}"/>
              </a:ext>
            </a:extLst>
          </p:cNvPr>
          <p:cNvSpPr txBox="1"/>
          <p:nvPr/>
        </p:nvSpPr>
        <p:spPr>
          <a:xfrm>
            <a:off x="5275231" y="334532"/>
            <a:ext cx="12669869" cy="10875798"/>
          </a:xfrm>
          <a:prstGeom prst="rect">
            <a:avLst/>
          </a:prstGeom>
          <a:noFill/>
        </p:spPr>
        <p:txBody>
          <a:bodyPr wrap="square" rtlCol="0">
            <a:spAutoFit/>
          </a:bodyPr>
          <a:lstStyle/>
          <a:p>
            <a:pPr marL="285750" indent="-285750">
              <a:buFont typeface="Wingdings" panose="05000000000000000000" pitchFamily="2" charset="2"/>
              <a:buChar char="§"/>
            </a:pPr>
            <a:r>
              <a:rPr lang="en-US" sz="3200" b="1" dirty="0">
                <a:latin typeface="Arial Black" panose="020B0A04020102020204" pitchFamily="34" charset="0"/>
              </a:rPr>
              <a:t>COMPLETE RESIDENT NEEDS ASSESSMENT</a:t>
            </a:r>
          </a:p>
          <a:p>
            <a:pPr marL="457200" indent="-457200">
              <a:buFont typeface="Wingdings" panose="05000000000000000000" pitchFamily="2" charset="2"/>
              <a:buChar char="ü"/>
            </a:pPr>
            <a:r>
              <a:rPr lang="en-US" sz="2800" dirty="0"/>
              <a:t>The Needs Assessment helps us better understand and address your needs as we prepare your individual relocation plan.</a:t>
            </a:r>
          </a:p>
          <a:p>
            <a:endParaRPr lang="en-US" sz="2800" dirty="0"/>
          </a:p>
          <a:p>
            <a:pPr marL="285750" indent="-285750">
              <a:buFont typeface="Wingdings" panose="05000000000000000000" pitchFamily="2" charset="2"/>
              <a:buChar char="§"/>
            </a:pPr>
            <a:r>
              <a:rPr lang="en-US" sz="3200" b="1" dirty="0">
                <a:latin typeface="Arial Black" panose="020B0A04020102020204" pitchFamily="34" charset="0"/>
              </a:rPr>
              <a:t>WAYS TO COMPLETE RESIDENT ASSESSMENT:</a:t>
            </a:r>
          </a:p>
          <a:p>
            <a:endParaRPr lang="en-US" sz="3200" b="1" dirty="0">
              <a:latin typeface="Aptos" panose="020B0004020202020204" pitchFamily="34" charset="0"/>
            </a:endParaRPr>
          </a:p>
          <a:p>
            <a:pPr marL="457200" indent="-457200">
              <a:buFont typeface="Wingdings" panose="05000000000000000000" pitchFamily="2" charset="2"/>
              <a:buChar char="ü"/>
            </a:pPr>
            <a:r>
              <a:rPr lang="en-US" sz="3200" b="1" dirty="0">
                <a:latin typeface="Aptos" panose="020B0004020202020204" pitchFamily="34" charset="0"/>
              </a:rPr>
              <a:t>Scan barcode</a:t>
            </a:r>
          </a:p>
          <a:p>
            <a:pPr marL="742950" lvl="1" indent="-285750">
              <a:buFont typeface="Wingdings" panose="05000000000000000000" pitchFamily="2" charset="2"/>
              <a:buChar char="ü"/>
            </a:pPr>
            <a:endParaRPr lang="en-US" dirty="0"/>
          </a:p>
          <a:p>
            <a:pPr marL="742950" lvl="1" indent="-285750">
              <a:buFont typeface="Wingdings" panose="05000000000000000000" pitchFamily="2" charset="2"/>
              <a:buChar char="ü"/>
            </a:pPr>
            <a:endParaRPr lang="en-US" dirty="0"/>
          </a:p>
          <a:p>
            <a:pPr marL="742950" lvl="1" indent="-285750">
              <a:buFont typeface="Wingdings" panose="05000000000000000000" pitchFamily="2" charset="2"/>
              <a:buChar char="ü"/>
            </a:pPr>
            <a:endParaRPr lang="en-US" dirty="0"/>
          </a:p>
          <a:p>
            <a:pPr algn="ctr">
              <a:lnSpc>
                <a:spcPct val="115000"/>
              </a:lnSpc>
              <a:spcAft>
                <a:spcPts val="800"/>
              </a:spcAft>
            </a:pPr>
            <a:endParaRPr lang="en-US" dirty="0"/>
          </a:p>
          <a:p>
            <a:pPr algn="ctr">
              <a:lnSpc>
                <a:spcPct val="115000"/>
              </a:lnSpc>
              <a:spcAft>
                <a:spcPts val="800"/>
              </a:spcAft>
            </a:pPr>
            <a:endParaRPr lang="en-US" dirty="0"/>
          </a:p>
          <a:p>
            <a:pPr marL="457200" indent="-457200">
              <a:buFont typeface="Wingdings" panose="05000000000000000000" pitchFamily="2" charset="2"/>
              <a:buChar char="ü"/>
            </a:pPr>
            <a:r>
              <a:rPr lang="en-US" sz="3200" b="1" kern="100" dirty="0">
                <a:latin typeface="Aptos" panose="020B0004020202020204" pitchFamily="34" charset="0"/>
                <a:ea typeface="Aptos" panose="020B0004020202020204" pitchFamily="34" charset="0"/>
                <a:cs typeface="Aptos" panose="020B0004020202020204" pitchFamily="34" charset="0"/>
              </a:rPr>
              <a:t>Website/Internet</a:t>
            </a:r>
            <a:r>
              <a:rPr lang="en-US" sz="4400" kern="100" dirty="0">
                <a:solidFill>
                  <a:srgbClr val="006C85"/>
                </a:solidFill>
                <a:latin typeface="Aptos" panose="020B0004020202020204" pitchFamily="34" charset="0"/>
                <a:ea typeface="Aptos" panose="020B0004020202020204" pitchFamily="34" charset="0"/>
                <a:cs typeface="Aptos" panose="020B0004020202020204" pitchFamily="34" charset="0"/>
              </a:rPr>
              <a:t>🌐</a:t>
            </a:r>
            <a:r>
              <a:rPr lang="en-US" sz="3600" b="1" kern="100" dirty="0">
                <a:latin typeface="Aptos" panose="020B0004020202020204" pitchFamily="34" charset="0"/>
                <a:ea typeface="Aptos" panose="020B0004020202020204" pitchFamily="34" charset="0"/>
                <a:cs typeface="Aptos" panose="020B0004020202020204" pitchFamily="34" charset="0"/>
              </a:rPr>
              <a:t>: </a:t>
            </a:r>
            <a:r>
              <a:rPr lang="en-US" sz="3600" b="1" u="sng" kern="100" dirty="0">
                <a:solidFill>
                  <a:srgbClr val="467886"/>
                </a:solidFill>
                <a:latin typeface="Aptos" panose="020B0004020202020204" pitchFamily="34" charset="0"/>
                <a:ea typeface="Aptos" panose="020B0004020202020204" pitchFamily="34" charset="0"/>
                <a:cs typeface="Aptos" panose="020B0004020202020204" pitchFamily="34" charset="0"/>
                <a:hlinkClick r:id="rId3"/>
              </a:rPr>
              <a:t>www.mitrelo.com</a:t>
            </a:r>
            <a:r>
              <a:rPr lang="en-US" sz="3600" kern="100" dirty="0">
                <a:latin typeface="Aptos" panose="020B0004020202020204" pitchFamily="34" charset="0"/>
                <a:ea typeface="Aptos" panose="020B0004020202020204" pitchFamily="34" charset="0"/>
                <a:cs typeface="Times New Roman" panose="02020603050405020304" pitchFamily="18" charset="0"/>
              </a:rPr>
              <a:t>  </a:t>
            </a:r>
          </a:p>
          <a:p>
            <a:pPr lvl="2"/>
            <a:r>
              <a:rPr lang="en-US" sz="2400" kern="100" dirty="0">
                <a:latin typeface="Aptos" panose="020B0004020202020204" pitchFamily="34" charset="0"/>
                <a:ea typeface="Aptos" panose="020B0004020202020204" pitchFamily="34" charset="0"/>
                <a:cs typeface="Times New Roman" panose="02020603050405020304" pitchFamily="18" charset="0"/>
              </a:rPr>
              <a:t> -  Go to Resident Survey – Parkside Commons – Needs Assessment    </a:t>
            </a:r>
          </a:p>
          <a:p>
            <a:pPr lvl="2"/>
            <a:r>
              <a:rPr lang="en-US" sz="2400" kern="100" dirty="0">
                <a:latin typeface="Aptos" panose="020B0004020202020204" pitchFamily="34" charset="0"/>
                <a:ea typeface="Aptos" panose="020B0004020202020204" pitchFamily="34" charset="0"/>
                <a:cs typeface="Times New Roman" panose="02020603050405020304" pitchFamily="18" charset="0"/>
              </a:rPr>
              <a:t>                  </a:t>
            </a:r>
          </a:p>
          <a:p>
            <a:pPr marL="457200" indent="-457200">
              <a:buFont typeface="Wingdings" panose="05000000000000000000" pitchFamily="2" charset="2"/>
              <a:buChar char="ü"/>
            </a:pPr>
            <a:r>
              <a:rPr lang="en-US" sz="3200" b="1" kern="100" dirty="0">
                <a:latin typeface="Aptos" panose="020B0004020202020204" pitchFamily="34" charset="0"/>
                <a:ea typeface="Aptos" panose="020B0004020202020204" pitchFamily="34" charset="0"/>
                <a:cs typeface="Aptos" panose="020B0004020202020204" pitchFamily="34" charset="0"/>
              </a:rPr>
              <a:t>Printed Copies/Computer Access in Rental Office:  </a:t>
            </a:r>
          </a:p>
          <a:p>
            <a:r>
              <a:rPr lang="en-US" sz="2400" kern="100" dirty="0">
                <a:latin typeface="Aptos" panose="020B0004020202020204" pitchFamily="34" charset="0"/>
                <a:ea typeface="Aptos" panose="020B0004020202020204" pitchFamily="34" charset="0"/>
                <a:cs typeface="Aptos" panose="020B0004020202020204" pitchFamily="34" charset="0"/>
              </a:rPr>
              <a:t>	- Printed</a:t>
            </a:r>
            <a:r>
              <a:rPr lang="en-US" sz="3200" kern="100" dirty="0">
                <a:latin typeface="Aptos" panose="020B0004020202020204" pitchFamily="34" charset="0"/>
                <a:ea typeface="Aptos" panose="020B0004020202020204" pitchFamily="34" charset="0"/>
                <a:cs typeface="Aptos" panose="020B0004020202020204" pitchFamily="34" charset="0"/>
              </a:rPr>
              <a:t> </a:t>
            </a:r>
            <a:r>
              <a:rPr lang="en-US" sz="2400" kern="100" dirty="0">
                <a:latin typeface="Aptos" panose="020B0004020202020204" pitchFamily="34" charset="0"/>
                <a:ea typeface="Aptos" panose="020B0004020202020204" pitchFamily="34" charset="0"/>
                <a:cs typeface="Aptos" panose="020B0004020202020204" pitchFamily="34" charset="0"/>
              </a:rPr>
              <a:t>Copies will be available in Rental Office.  Please leave completed forms with </a:t>
            </a:r>
          </a:p>
          <a:p>
            <a:r>
              <a:rPr lang="en-US" sz="2400" kern="100" dirty="0">
                <a:latin typeface="Aptos" panose="020B0004020202020204" pitchFamily="34" charset="0"/>
                <a:ea typeface="Aptos" panose="020B0004020202020204" pitchFamily="34" charset="0"/>
                <a:cs typeface="Aptos" panose="020B0004020202020204" pitchFamily="34" charset="0"/>
              </a:rPr>
              <a:t>    	   management office. </a:t>
            </a:r>
          </a:p>
          <a:p>
            <a:r>
              <a:rPr lang="en-US" sz="2400" kern="100" dirty="0">
                <a:latin typeface="Aptos" panose="020B0004020202020204" pitchFamily="34" charset="0"/>
                <a:ea typeface="Aptos" panose="020B0004020202020204" pitchFamily="34" charset="0"/>
                <a:cs typeface="Aptos" panose="020B0004020202020204" pitchFamily="34" charset="0"/>
              </a:rPr>
              <a:t>	- Computer access will be available in Mgmt. Office, if you want to complete online.</a:t>
            </a:r>
          </a:p>
          <a:p>
            <a:pPr marL="457200" indent="-457200">
              <a:buFont typeface="Wingdings" panose="05000000000000000000" pitchFamily="2" charset="2"/>
              <a:buChar char="ü"/>
            </a:pPr>
            <a:r>
              <a:rPr lang="en-US" sz="3200" b="1" kern="100" dirty="0">
                <a:latin typeface="Aptos" panose="020B0004020202020204" pitchFamily="34" charset="0"/>
                <a:ea typeface="Aptos" panose="020B0004020202020204" pitchFamily="34" charset="0"/>
                <a:cs typeface="Aptos" panose="020B0004020202020204" pitchFamily="34" charset="0"/>
              </a:rPr>
              <a:t>Calling/Texting</a:t>
            </a:r>
            <a:r>
              <a:rPr lang="en-US" sz="3600" b="1" kern="100" dirty="0">
                <a:latin typeface="Aptos" panose="020B0004020202020204" pitchFamily="34" charset="0"/>
                <a:ea typeface="Aptos" panose="020B0004020202020204" pitchFamily="34" charset="0"/>
                <a:cs typeface="Aptos" panose="020B0004020202020204" pitchFamily="34" charset="0"/>
              </a:rPr>
              <a:t>: </a:t>
            </a:r>
            <a:r>
              <a:rPr lang="en-US" sz="4400" kern="100" dirty="0">
                <a:solidFill>
                  <a:srgbClr val="006C85"/>
                </a:solidFill>
                <a:latin typeface="Segoe UI Emoji" panose="020B0502040204020203" pitchFamily="34" charset="0"/>
                <a:ea typeface="Aptos" panose="020B0004020202020204" pitchFamily="34" charset="0"/>
                <a:cs typeface="Segoe UI Emoji" panose="020B0502040204020203" pitchFamily="34" charset="0"/>
              </a:rPr>
              <a:t>📞</a:t>
            </a:r>
            <a:r>
              <a:rPr lang="en-US" sz="3600" kern="100" dirty="0">
                <a:solidFill>
                  <a:srgbClr val="006C85"/>
                </a:solidFill>
                <a:latin typeface="Aptos" panose="020B0004020202020204" pitchFamily="34" charset="0"/>
                <a:ea typeface="Aptos" panose="020B0004020202020204" pitchFamily="34" charset="0"/>
                <a:cs typeface="Aptos" panose="020B0004020202020204" pitchFamily="34" charset="0"/>
              </a:rPr>
              <a:t> </a:t>
            </a:r>
            <a:r>
              <a:rPr lang="en-US" sz="3600" kern="100" dirty="0">
                <a:latin typeface="Aptos" panose="020B0004020202020204" pitchFamily="34" charset="0"/>
                <a:ea typeface="Aptos" panose="020B0004020202020204" pitchFamily="34" charset="0"/>
                <a:cs typeface="Aptos" panose="020B0004020202020204" pitchFamily="34" charset="0"/>
              </a:rPr>
              <a:t>(866) 360-3515 </a:t>
            </a:r>
          </a:p>
          <a:p>
            <a:pPr lvl="1"/>
            <a:r>
              <a:rPr lang="en-US" sz="3600" kern="100" dirty="0">
                <a:latin typeface="Aptos" panose="020B0004020202020204" pitchFamily="34" charset="0"/>
                <a:ea typeface="Aptos" panose="020B0004020202020204" pitchFamily="34" charset="0"/>
                <a:cs typeface="Aptos" panose="020B0004020202020204" pitchFamily="34" charset="0"/>
              </a:rPr>
              <a:t>      </a:t>
            </a:r>
            <a:r>
              <a:rPr lang="en-US" sz="2400" kern="100" dirty="0">
                <a:latin typeface="Aptos" panose="020B0004020202020204" pitchFamily="34" charset="0"/>
                <a:ea typeface="Aptos" panose="020B0004020202020204" pitchFamily="34" charset="0"/>
                <a:cs typeface="Aptos" panose="020B0004020202020204" pitchFamily="34" charset="0"/>
              </a:rPr>
              <a:t>-</a:t>
            </a:r>
            <a:r>
              <a:rPr lang="en-US" sz="3600" kern="100" dirty="0">
                <a:latin typeface="Aptos" panose="020B0004020202020204" pitchFamily="34" charset="0"/>
                <a:ea typeface="Aptos" panose="020B0004020202020204" pitchFamily="34" charset="0"/>
                <a:cs typeface="Aptos" panose="020B0004020202020204" pitchFamily="34" charset="0"/>
              </a:rPr>
              <a:t> </a:t>
            </a:r>
            <a:r>
              <a:rPr lang="en-US" sz="2400" kern="100" dirty="0">
                <a:latin typeface="Aptos" panose="020B0004020202020204" pitchFamily="34" charset="0"/>
                <a:ea typeface="Aptos" panose="020B0004020202020204" pitchFamily="34" charset="0"/>
                <a:cs typeface="Aptos" panose="020B0004020202020204" pitchFamily="34" charset="0"/>
              </a:rPr>
              <a:t>An MIT Relocation team member will assist with completing the assessment </a:t>
            </a:r>
          </a:p>
          <a:p>
            <a:pPr lvl="1"/>
            <a:r>
              <a:rPr lang="en-US" sz="2400" kern="100" dirty="0">
                <a:latin typeface="Aptos" panose="020B0004020202020204" pitchFamily="34" charset="0"/>
                <a:ea typeface="Aptos" panose="020B0004020202020204" pitchFamily="34" charset="0"/>
                <a:cs typeface="Aptos" panose="020B0004020202020204" pitchFamily="34" charset="0"/>
              </a:rPr>
              <a:t>  	     with you over the phone.</a:t>
            </a:r>
          </a:p>
          <a:p>
            <a:pPr marL="742950" lvl="1" indent="-285750">
              <a:buFont typeface="Wingdings" panose="05000000000000000000" pitchFamily="2" charset="2"/>
              <a:buChar char="ü"/>
            </a:pPr>
            <a:endParaRPr lang="en-US" dirty="0"/>
          </a:p>
          <a:p>
            <a:pPr marL="742950" lvl="1" indent="-285750">
              <a:buFont typeface="Wingdings" panose="05000000000000000000" pitchFamily="2" charset="2"/>
              <a:buChar char="ü"/>
            </a:pPr>
            <a:endParaRPr lang="en-US" dirty="0"/>
          </a:p>
          <a:p>
            <a:pPr lvl="1"/>
            <a:endParaRPr lang="en-US" dirty="0"/>
          </a:p>
        </p:txBody>
      </p:sp>
      <p:pic>
        <p:nvPicPr>
          <p:cNvPr id="23" name="Image 4">
            <a:extLst>
              <a:ext uri="{FF2B5EF4-FFF2-40B4-BE49-F238E27FC236}">
                <a16:creationId xmlns:a16="http://schemas.microsoft.com/office/drawing/2014/main" id="{613B465A-7911-1D04-7E8D-A69BCF4F9520}"/>
              </a:ext>
            </a:extLst>
          </p:cNvPr>
          <p:cNvPicPr>
            <a:picLocks/>
          </p:cNvPicPr>
          <p:nvPr/>
        </p:nvPicPr>
        <p:blipFill>
          <a:blip r:embed="rId4" cstate="print"/>
          <a:stretch>
            <a:fillRect/>
          </a:stretch>
        </p:blipFill>
        <p:spPr>
          <a:xfrm>
            <a:off x="6340157" y="3979485"/>
            <a:ext cx="1340803" cy="1308021"/>
          </a:xfrm>
          <a:prstGeom prst="rect">
            <a:avLst/>
          </a:prstGeom>
        </p:spPr>
      </p:pic>
    </p:spTree>
    <p:extLst>
      <p:ext uri="{BB962C8B-B14F-4D97-AF65-F5344CB8AC3E}">
        <p14:creationId xmlns:p14="http://schemas.microsoft.com/office/powerpoint/2010/main" val="1689483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26B924-D35D-A29C-18D5-8AB36D559E4B}"/>
              </a:ext>
            </a:extLst>
          </p:cNvPr>
          <p:cNvSpPr txBox="1"/>
          <p:nvPr/>
        </p:nvSpPr>
        <p:spPr>
          <a:xfrm>
            <a:off x="914400" y="1303566"/>
            <a:ext cx="16268700" cy="8831034"/>
          </a:xfrm>
          <a:prstGeom prst="rect">
            <a:avLst/>
          </a:prstGeom>
          <a:noFill/>
        </p:spPr>
        <p:txBody>
          <a:bodyPr wrap="square">
            <a:spAutoFit/>
          </a:bodyPr>
          <a:lstStyle/>
          <a:p>
            <a:pPr marL="0" marR="0">
              <a:lnSpc>
                <a:spcPct val="115000"/>
              </a:lnSpc>
              <a:spcAft>
                <a:spcPts val="800"/>
              </a:spcAft>
              <a:buNone/>
            </a:pPr>
            <a:r>
              <a:rPr lang="en-US" sz="1400" b="1" i="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kern="0" dirty="0">
                <a:effectLst/>
                <a:latin typeface="Arial Black" panose="020B0A04020102020204" pitchFamily="34" charset="0"/>
                <a:ea typeface="Times New Roman" panose="02020603050405020304" pitchFamily="18" charset="0"/>
                <a:cs typeface="Times New Roman" panose="02020603050405020304" pitchFamily="18" charset="0"/>
              </a:rPr>
              <a:t>PARKSIDE COMMONS RELOCATION HIGHLIGHTS</a:t>
            </a:r>
          </a:p>
          <a:p>
            <a:pPr marL="0" marR="0">
              <a:lnSpc>
                <a:spcPct val="115000"/>
              </a:lnSpc>
              <a:spcAft>
                <a:spcPts val="800"/>
              </a:spcAft>
              <a:buNone/>
            </a:pPr>
            <a:endParaRPr lang="en-US" sz="2800" kern="100" dirty="0">
              <a:effectLst/>
              <a:latin typeface="Arial Black" panose="020B0A040201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2400" b="1" kern="0" dirty="0">
                <a:effectLst/>
                <a:ea typeface="Times New Roman" panose="02020603050405020304" pitchFamily="18" charset="0"/>
                <a:cs typeface="Times New Roman" panose="02020603050405020304" pitchFamily="18" charset="0"/>
              </a:rPr>
              <a:t>PEST INSPECTIONS – Top Priority </a:t>
            </a:r>
            <a:endParaRPr lang="en-US" sz="36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ffectLst/>
                <a:ea typeface="Times New Roman" panose="02020603050405020304" pitchFamily="18" charset="0"/>
                <a:cs typeface="Times New Roman" panose="02020603050405020304" pitchFamily="18" charset="0"/>
              </a:rPr>
              <a:t>Regular pest inspections are a priority throughout the relocation process.</a:t>
            </a:r>
            <a:endParaRPr lang="en-US" sz="28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ffectLst/>
                <a:ea typeface="Times New Roman" panose="02020603050405020304" pitchFamily="18" charset="0"/>
                <a:cs typeface="Times New Roman" panose="02020603050405020304" pitchFamily="18" charset="0"/>
              </a:rPr>
              <a:t>Residents’ units are inspected weekly and treated as needed for insects, bed bugs, rodents, and other pests. Follow-up visits are scheduled to ensure infestations are resolved prior to any moves.</a:t>
            </a:r>
            <a:endParaRPr lang="en-US" sz="28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ffectLst/>
                <a:ea typeface="Times New Roman" panose="02020603050405020304" pitchFamily="18" charset="0"/>
                <a:cs typeface="Times New Roman" panose="02020603050405020304" pitchFamily="18" charset="0"/>
              </a:rPr>
              <a:t>It is imperative that residents do not decline </a:t>
            </a:r>
            <a:r>
              <a:rPr lang="en-US" kern="0" dirty="0">
                <a:ea typeface="Times New Roman" panose="02020603050405020304" pitchFamily="18" charset="0"/>
                <a:cs typeface="Times New Roman" panose="02020603050405020304" pitchFamily="18" charset="0"/>
              </a:rPr>
              <a:t>entry for treatment of pests to </a:t>
            </a:r>
            <a:r>
              <a:rPr lang="en-US" kern="0" dirty="0">
                <a:effectLst/>
                <a:ea typeface="Times New Roman" panose="02020603050405020304" pitchFamily="18" charset="0"/>
                <a:cs typeface="Times New Roman" panose="02020603050405020304" pitchFamily="18" charset="0"/>
              </a:rPr>
              <a:t>ensure the overall health and safety </a:t>
            </a:r>
            <a:r>
              <a:rPr lang="en-US" kern="0" dirty="0">
                <a:ea typeface="Times New Roman" panose="02020603050405020304" pitchFamily="18" charset="0"/>
                <a:cs typeface="Times New Roman" panose="02020603050405020304" pitchFamily="18" charset="0"/>
              </a:rPr>
              <a:t>Parkside Commons. </a:t>
            </a:r>
            <a:endParaRPr lang="en-US" sz="2800" kern="100" dirty="0">
              <a:effectLst/>
              <a:ea typeface="Aptos" panose="020B0004020202020204" pitchFamily="34" charset="0"/>
              <a:cs typeface="Times New Roman" panose="02020603050405020304" pitchFamily="18" charset="0"/>
            </a:endParaRPr>
          </a:p>
          <a:p>
            <a:pPr marR="0" lvl="0">
              <a:lnSpc>
                <a:spcPct val="115000"/>
              </a:lnSpc>
              <a:spcAft>
                <a:spcPts val="800"/>
              </a:spcAft>
              <a:buSzPts val="1000"/>
              <a:tabLst>
                <a:tab pos="457200" algn="l"/>
              </a:tabLst>
            </a:pPr>
            <a:endParaRPr lang="en-US" sz="28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sz="2400" b="1" kern="0" dirty="0">
                <a:effectLst/>
                <a:ea typeface="Times New Roman" panose="02020603050405020304" pitchFamily="18" charset="0"/>
                <a:cs typeface="Times New Roman" panose="02020603050405020304" pitchFamily="18" charset="0"/>
              </a:rPr>
              <a:t>TEMPORARY ON-SITE RELOCATION – Parkside Commons</a:t>
            </a:r>
            <a:endParaRPr lang="en-US" sz="36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ffectLst/>
                <a:ea typeface="Times New Roman" panose="02020603050405020304" pitchFamily="18" charset="0"/>
                <a:cs typeface="Times New Roman" panose="02020603050405020304" pitchFamily="18" charset="0"/>
              </a:rPr>
              <a:t>In compliance with HUD requirements, residents will be temporarily relocated within </a:t>
            </a:r>
            <a:r>
              <a:rPr lang="en-US" kern="0" dirty="0">
                <a:ea typeface="Times New Roman" panose="02020603050405020304" pitchFamily="18" charset="0"/>
                <a:cs typeface="Times New Roman" panose="02020603050405020304" pitchFamily="18" charset="0"/>
              </a:rPr>
              <a:t>Parkside Commons</a:t>
            </a:r>
            <a:r>
              <a:rPr lang="en-US" kern="0" dirty="0">
                <a:effectLst/>
                <a:ea typeface="Times New Roman" panose="02020603050405020304" pitchFamily="18" charset="0"/>
                <a:cs typeface="Times New Roman" panose="02020603050405020304" pitchFamily="18" charset="0"/>
              </a:rPr>
              <a:t> while their units undergo renovation.</a:t>
            </a:r>
            <a:endParaRPr lang="en-US" sz="28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ffectLst/>
                <a:ea typeface="Times New Roman" panose="02020603050405020304" pitchFamily="18" charset="0"/>
                <a:cs typeface="Times New Roman" panose="02020603050405020304" pitchFamily="18" charset="0"/>
              </a:rPr>
              <a:t>Vacant units </a:t>
            </a:r>
            <a:r>
              <a:rPr lang="en-US" kern="0" dirty="0">
                <a:ea typeface="Times New Roman" panose="02020603050405020304" pitchFamily="18" charset="0"/>
                <a:cs typeface="Times New Roman" panose="02020603050405020304" pitchFamily="18" charset="0"/>
              </a:rPr>
              <a:t>will be consistently </a:t>
            </a:r>
            <a:r>
              <a:rPr lang="en-US" kern="0" dirty="0">
                <a:effectLst/>
                <a:ea typeface="Times New Roman" panose="02020603050405020304" pitchFamily="18" charset="0"/>
                <a:cs typeface="Times New Roman" panose="02020603050405020304" pitchFamily="18" charset="0"/>
              </a:rPr>
              <a:t>prepared to ensure they are </a:t>
            </a:r>
            <a:r>
              <a:rPr lang="en-US" b="1" kern="0" dirty="0">
                <a:effectLst/>
                <a:ea typeface="Times New Roman" panose="02020603050405020304" pitchFamily="18" charset="0"/>
                <a:cs typeface="Times New Roman" panose="02020603050405020304" pitchFamily="18" charset="0"/>
              </a:rPr>
              <a:t>functional, clean, safe, and sanitary</a:t>
            </a:r>
            <a:r>
              <a:rPr lang="en-US" kern="0" dirty="0">
                <a:effectLst/>
                <a:ea typeface="Times New Roman" panose="02020603050405020304" pitchFamily="18" charset="0"/>
                <a:cs typeface="Times New Roman" panose="02020603050405020304" pitchFamily="18" charset="0"/>
              </a:rPr>
              <a:t>, consistent with HUD housing standards.</a:t>
            </a:r>
            <a:endParaRPr lang="en-US" sz="28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ffectLst/>
                <a:ea typeface="Times New Roman" panose="02020603050405020304" pitchFamily="18" charset="0"/>
                <a:cs typeface="Times New Roman" panose="02020603050405020304" pitchFamily="18" charset="0"/>
              </a:rPr>
              <a:t>Temporary relocation within the </a:t>
            </a:r>
            <a:r>
              <a:rPr lang="en-US" kern="0" dirty="0">
                <a:ea typeface="Times New Roman" panose="02020603050405020304" pitchFamily="18" charset="0"/>
                <a:cs typeface="Times New Roman" panose="02020603050405020304" pitchFamily="18" charset="0"/>
              </a:rPr>
              <a:t>property site</a:t>
            </a:r>
            <a:r>
              <a:rPr lang="en-US" kern="0" dirty="0">
                <a:effectLst/>
                <a:ea typeface="Times New Roman" panose="02020603050405020304" pitchFamily="18" charset="0"/>
                <a:cs typeface="Times New Roman" panose="02020603050405020304" pitchFamily="18" charset="0"/>
              </a:rPr>
              <a:t> allows residents to remain in their community while work progresses.</a:t>
            </a:r>
          </a:p>
          <a:p>
            <a:pPr marR="0" lvl="0">
              <a:lnSpc>
                <a:spcPct val="115000"/>
              </a:lnSpc>
              <a:spcAft>
                <a:spcPts val="800"/>
              </a:spcAft>
              <a:buSzPts val="1000"/>
              <a:tabLst>
                <a:tab pos="457200" algn="l"/>
              </a:tabLst>
            </a:pPr>
            <a:endParaRPr lang="en-US" sz="28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sz="2400" b="1" kern="0" dirty="0">
                <a:effectLst/>
                <a:ea typeface="Times New Roman" panose="02020603050405020304" pitchFamily="18" charset="0"/>
                <a:cs typeface="Times New Roman" panose="02020603050405020304" pitchFamily="18" charset="0"/>
              </a:rPr>
              <a:t>MOVING COSTS – No cost to residents</a:t>
            </a:r>
            <a:endParaRPr lang="en-US" sz="36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a typeface="Times New Roman" panose="02020603050405020304" pitchFamily="18" charset="0"/>
                <a:cs typeface="Times New Roman" panose="02020603050405020304" pitchFamily="18" charset="0"/>
              </a:rPr>
              <a:t> MIT Relocation will cover all relocation costs</a:t>
            </a:r>
            <a:r>
              <a:rPr lang="en-US" kern="0" dirty="0">
                <a:effectLst/>
                <a:ea typeface="Times New Roman" panose="02020603050405020304" pitchFamily="18" charset="0"/>
                <a:cs typeface="Times New Roman" panose="02020603050405020304" pitchFamily="18" charset="0"/>
              </a:rPr>
              <a:t>.</a:t>
            </a:r>
            <a:endParaRPr lang="en-US" sz="28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ffectLst/>
                <a:ea typeface="Times New Roman" panose="02020603050405020304" pitchFamily="18" charset="0"/>
                <a:cs typeface="Times New Roman" panose="02020603050405020304" pitchFamily="18" charset="0"/>
              </a:rPr>
              <a:t>This includes moving services, boxes, and packing materials, which will be delivered directly to residents’ units.</a:t>
            </a:r>
            <a:endParaRPr lang="en-US" sz="28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ffectLst/>
                <a:ea typeface="Times New Roman" panose="02020603050405020304" pitchFamily="18" charset="0"/>
                <a:cs typeface="Times New Roman" panose="02020603050405020304" pitchFamily="18" charset="0"/>
              </a:rPr>
              <a:t>Residents will be reimbursed for</a:t>
            </a:r>
            <a:r>
              <a:rPr lang="en-US" kern="0" dirty="0">
                <a:ea typeface="Times New Roman" panose="02020603050405020304" pitchFamily="18" charset="0"/>
                <a:cs typeface="Times New Roman" panose="02020603050405020304" pitchFamily="18" charset="0"/>
              </a:rPr>
              <a:t> utilities and cable transfers associated with moves, as well as</a:t>
            </a:r>
            <a:r>
              <a:rPr lang="en-US" kern="0" dirty="0">
                <a:effectLst/>
                <a:ea typeface="Times New Roman" panose="02020603050405020304" pitchFamily="18" charset="0"/>
                <a:cs typeface="Times New Roman" panose="02020603050405020304" pitchFamily="18" charset="0"/>
              </a:rPr>
              <a:t> pre-approved expenses covered by company policy.  </a:t>
            </a:r>
            <a:endParaRPr lang="en-US" sz="28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0" dirty="0">
                <a:effectLst/>
                <a:ea typeface="Times New Roman" panose="02020603050405020304" pitchFamily="18" charset="0"/>
                <a:cs typeface="Times New Roman" panose="02020603050405020304" pitchFamily="18" charset="0"/>
              </a:rPr>
              <a:t>Any damage caused by the movers during relocation will be addressed.</a:t>
            </a:r>
            <a:endParaRPr lang="en-US" sz="2800" kern="100" dirty="0">
              <a:effectLst/>
              <a:ea typeface="Aptos" panose="020B0004020202020204" pitchFamily="34" charset="0"/>
              <a:cs typeface="Times New Roman" panose="02020603050405020304" pitchFamily="18" charset="0"/>
            </a:endParaRPr>
          </a:p>
        </p:txBody>
      </p:sp>
      <p:pic>
        <p:nvPicPr>
          <p:cNvPr id="4" name="Picture 4" descr="MIT Relocation">
            <a:extLst>
              <a:ext uri="{FF2B5EF4-FFF2-40B4-BE49-F238E27FC236}">
                <a16:creationId xmlns:a16="http://schemas.microsoft.com/office/drawing/2014/main" id="{7CA70FCC-0A1A-02DE-EB42-95C669C0BF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38375" y="8578861"/>
            <a:ext cx="1270450" cy="1396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355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4D8FFC-1CF4-62C1-2866-301BA2FB195F}"/>
              </a:ext>
            </a:extLst>
          </p:cNvPr>
          <p:cNvSpPr txBox="1"/>
          <p:nvPr/>
        </p:nvSpPr>
        <p:spPr>
          <a:xfrm>
            <a:off x="893196" y="2385816"/>
            <a:ext cx="16379687" cy="5024132"/>
          </a:xfrm>
          <a:prstGeom prst="rect">
            <a:avLst/>
          </a:prstGeom>
          <a:noFill/>
        </p:spPr>
        <p:txBody>
          <a:bodyPr wrap="square">
            <a:spAutoFit/>
          </a:bodyPr>
          <a:lstStyle/>
          <a:p>
            <a:pPr marR="0" lvl="0">
              <a:lnSpc>
                <a:spcPct val="115000"/>
              </a:lnSpc>
              <a:spcAft>
                <a:spcPts val="800"/>
              </a:spcAft>
              <a:buSzPts val="1000"/>
              <a:tabLst>
                <a:tab pos="457200" algn="l"/>
              </a:tabLst>
            </a:pPr>
            <a:endParaRPr lang="en-US" kern="0" dirty="0">
              <a:ea typeface="Times New Roman" panose="02020603050405020304" pitchFamily="18" charset="0"/>
              <a:cs typeface="Times New Roman" panose="02020603050405020304" pitchFamily="18" charset="0"/>
            </a:endParaRPr>
          </a:p>
          <a:p>
            <a:pPr marR="0" lvl="0">
              <a:lnSpc>
                <a:spcPct val="115000"/>
              </a:lnSpc>
              <a:spcAft>
                <a:spcPts val="800"/>
              </a:spcAft>
              <a:buSzPts val="1000"/>
              <a:tabLst>
                <a:tab pos="457200" algn="l"/>
              </a:tabLst>
            </a:pPr>
            <a:r>
              <a:rPr lang="en-US" sz="3600" b="1" kern="0" dirty="0">
                <a:effectLst/>
                <a:latin typeface="Arial Black" panose="020B0A04020102020204" pitchFamily="34" charset="0"/>
                <a:ea typeface="Times New Roman" panose="02020603050405020304" pitchFamily="18" charset="0"/>
                <a:cs typeface="Times New Roman" panose="02020603050405020304" pitchFamily="18" charset="0"/>
              </a:rPr>
              <a:t>MOVES INTO RENOVATED UNITS</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In accordance with HUD requirements, residents may be </a:t>
            </a:r>
            <a:r>
              <a:rPr lang="en-US" sz="2000" b="1" kern="0" dirty="0">
                <a:effectLst/>
                <a:ea typeface="Times New Roman" panose="02020603050405020304" pitchFamily="18" charset="0"/>
                <a:cs typeface="Times New Roman" panose="02020603050405020304" pitchFamily="18" charset="0"/>
              </a:rPr>
              <a:t>right-sized</a:t>
            </a:r>
            <a:r>
              <a:rPr lang="en-US" sz="2000" kern="0" dirty="0">
                <a:effectLst/>
                <a:ea typeface="Times New Roman" panose="02020603050405020304" pitchFamily="18" charset="0"/>
                <a:cs typeface="Times New Roman" panose="02020603050405020304" pitchFamily="18" charset="0"/>
              </a:rPr>
              <a:t> (moved to an appropriately sized unit based on household composition) once renovated units become available.</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Every effort </a:t>
            </a:r>
            <a:r>
              <a:rPr lang="en-US" sz="2000" kern="0" dirty="0">
                <a:effectLst/>
                <a:ea typeface="Times New Roman" panose="02020603050405020304" pitchFamily="18" charset="0"/>
                <a:cs typeface="Times New Roman" panose="02020603050405020304" pitchFamily="18" charset="0"/>
              </a:rPr>
              <a:t>will be made to consider resident requests, including:</a:t>
            </a:r>
            <a:endParaRPr lang="en-US" sz="3200" kern="100" dirty="0">
              <a:effectLst/>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2000" kern="0" dirty="0">
                <a:effectLst/>
                <a:ea typeface="Times New Roman" panose="02020603050405020304" pitchFamily="18" charset="0"/>
                <a:cs typeface="Times New Roman" panose="02020603050405020304" pitchFamily="18" charset="0"/>
              </a:rPr>
              <a:t>Moving directly into a renovated unit where possible</a:t>
            </a:r>
            <a:endParaRPr lang="en-US" sz="3200" kern="100" dirty="0">
              <a:effectLst/>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2000" kern="0" dirty="0">
                <a:effectLst/>
                <a:ea typeface="Times New Roman" panose="02020603050405020304" pitchFamily="18" charset="0"/>
                <a:cs typeface="Times New Roman" panose="02020603050405020304" pitchFamily="18" charset="0"/>
              </a:rPr>
              <a:t>Requests for ADA-accessible units</a:t>
            </a:r>
            <a:endParaRPr lang="en-US" sz="3200" kern="100" dirty="0">
              <a:effectLst/>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2000" kern="0" dirty="0">
                <a:effectLst/>
                <a:ea typeface="Times New Roman" panose="02020603050405020304" pitchFamily="18" charset="0"/>
                <a:cs typeface="Times New Roman" panose="02020603050405020304" pitchFamily="18" charset="0"/>
              </a:rPr>
              <a:t>Requests to return to their original unit</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While these and all requests will be carefully considered, they cannot be guaranteed due to unit availability, household size requirements, and the construction schedule and project progression.</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dirty="0"/>
              <a:t>Parkside residents will ultimately love their new homes, moving into beautifully renovated, modern units designed for comfort and style.</a:t>
            </a:r>
            <a:endParaRPr lang="en-US" sz="3200" kern="100" dirty="0">
              <a:effectLst/>
              <a:ea typeface="Aptos" panose="020B0004020202020204" pitchFamily="34" charset="0"/>
              <a:cs typeface="Times New Roman" panose="02020603050405020304" pitchFamily="18" charset="0"/>
            </a:endParaRPr>
          </a:p>
        </p:txBody>
      </p:sp>
      <p:pic>
        <p:nvPicPr>
          <p:cNvPr id="4" name="Picture 4" descr="MIT Relocation">
            <a:extLst>
              <a:ext uri="{FF2B5EF4-FFF2-40B4-BE49-F238E27FC236}">
                <a16:creationId xmlns:a16="http://schemas.microsoft.com/office/drawing/2014/main" id="{DF801556-E79C-72E1-BA72-E31B586CE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35772" y="8701284"/>
            <a:ext cx="1270450" cy="1396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894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69E6F-6662-3370-411A-ADBA3072E3BD}"/>
              </a:ext>
            </a:extLst>
          </p:cNvPr>
          <p:cNvSpPr txBox="1"/>
          <p:nvPr/>
        </p:nvSpPr>
        <p:spPr>
          <a:xfrm>
            <a:off x="881270" y="1463213"/>
            <a:ext cx="16525460" cy="7317581"/>
          </a:xfrm>
          <a:prstGeom prst="rect">
            <a:avLst/>
          </a:prstGeom>
          <a:noFill/>
        </p:spPr>
        <p:txBody>
          <a:bodyPr wrap="square">
            <a:spAutoFit/>
          </a:bodyPr>
          <a:lstStyle/>
          <a:p>
            <a:pPr marL="0" marR="0">
              <a:lnSpc>
                <a:spcPct val="115000"/>
              </a:lnSpc>
              <a:spcAft>
                <a:spcPts val="800"/>
              </a:spcAft>
              <a:buNone/>
            </a:pPr>
            <a:r>
              <a:rPr lang="en-US" sz="3600" b="1" kern="0" dirty="0">
                <a:effectLst/>
                <a:latin typeface="Arial Black" panose="020B0A04020102020204" pitchFamily="34" charset="0"/>
                <a:ea typeface="Times New Roman" panose="02020603050405020304" pitchFamily="18" charset="0"/>
                <a:cs typeface="Times New Roman" panose="02020603050405020304" pitchFamily="18" charset="0"/>
              </a:rPr>
              <a:t>RESIDENT NOTICES AND COMMUNICATION</a:t>
            </a:r>
          </a:p>
          <a:p>
            <a:pPr marL="0" marR="0">
              <a:lnSpc>
                <a:spcPct val="115000"/>
              </a:lnSpc>
              <a:spcAft>
                <a:spcPts val="800"/>
              </a:spcAft>
              <a:buNone/>
            </a:pPr>
            <a:endParaRPr lang="en-US" sz="2000" kern="0" dirty="0">
              <a:effectLst/>
              <a:ea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2000" kern="0" dirty="0">
                <a:effectLst/>
                <a:ea typeface="Times New Roman" panose="02020603050405020304" pitchFamily="18" charset="0"/>
                <a:cs typeface="Times New Roman" panose="02020603050405020304" pitchFamily="18" charset="0"/>
              </a:rPr>
              <a:t>All resident notices will be </a:t>
            </a:r>
            <a:r>
              <a:rPr lang="en-US" sz="2000" kern="0" dirty="0">
                <a:ea typeface="Times New Roman" panose="02020603050405020304" pitchFamily="18" charset="0"/>
                <a:cs typeface="Times New Roman" panose="02020603050405020304" pitchFamily="18" charset="0"/>
              </a:rPr>
              <a:t>distributed</a:t>
            </a:r>
            <a:r>
              <a:rPr lang="en-US" sz="2000" kern="0" dirty="0">
                <a:effectLst/>
                <a:ea typeface="Times New Roman" panose="02020603050405020304" pitchFamily="18" charset="0"/>
                <a:cs typeface="Times New Roman" panose="02020603050405020304" pitchFamily="18" charset="0"/>
              </a:rPr>
              <a:t> </a:t>
            </a:r>
            <a:r>
              <a:rPr lang="en-US" sz="2000" b="1" kern="0" dirty="0">
                <a:effectLst/>
                <a:ea typeface="Times New Roman" panose="02020603050405020304" pitchFamily="18" charset="0"/>
                <a:cs typeface="Times New Roman" panose="02020603050405020304" pitchFamily="18" charset="0"/>
              </a:rPr>
              <a:t>in both English and Spanish</a:t>
            </a:r>
            <a:r>
              <a:rPr lang="en-US" sz="2000" kern="0" dirty="0">
                <a:effectLst/>
                <a:ea typeface="Times New Roman" panose="02020603050405020304" pitchFamily="18" charset="0"/>
                <a:cs typeface="Times New Roman" panose="02020603050405020304" pitchFamily="18" charset="0"/>
              </a:rPr>
              <a:t> to ensure clear communication with all households.</a:t>
            </a:r>
            <a:endParaRPr lang="en-US" sz="32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sz="2000" kern="0" dirty="0">
                <a:effectLst/>
                <a:ea typeface="Times New Roman" panose="02020603050405020304" pitchFamily="18" charset="0"/>
                <a:cs typeface="Times New Roman" panose="02020603050405020304" pitchFamily="18" charset="0"/>
              </a:rPr>
              <a:t>Residents will receive notices throughout the renovation and relocation process, so they are informed about upcoming activities affecting them individually and building-wide.</a:t>
            </a:r>
            <a:endParaRPr lang="en-US" sz="32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2000" b="1" kern="0" dirty="0">
              <a:effectLst/>
              <a:ea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2800" b="1" u="sng" kern="0" dirty="0">
                <a:effectLst/>
                <a:ea typeface="Times New Roman" panose="02020603050405020304" pitchFamily="18" charset="0"/>
                <a:cs typeface="Times New Roman" panose="02020603050405020304" pitchFamily="18" charset="0"/>
              </a:rPr>
              <a:t>30-Day Relocation Notices</a:t>
            </a:r>
            <a:br>
              <a:rPr lang="en-US" sz="2000" kern="0" dirty="0">
                <a:effectLst/>
                <a:ea typeface="Times New Roman" panose="02020603050405020304" pitchFamily="18" charset="0"/>
                <a:cs typeface="Times New Roman" panose="02020603050405020304" pitchFamily="18" charset="0"/>
              </a:rPr>
            </a:br>
            <a:r>
              <a:rPr lang="en-US" sz="2000" kern="0" dirty="0">
                <a:effectLst/>
                <a:ea typeface="Times New Roman" panose="02020603050405020304" pitchFamily="18" charset="0"/>
                <a:cs typeface="Times New Roman" panose="02020603050405020304" pitchFamily="18" charset="0"/>
              </a:rPr>
              <a:t>Residents will receive advance notice informing them that their relocation is approaching. This notice provides sufficient time for residents to prepare and to contact the relocation team with any questions or concerns.</a:t>
            </a:r>
            <a:endParaRPr lang="en-US" sz="32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2000" b="1" kern="0" dirty="0">
              <a:effectLst/>
              <a:ea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2800" b="1" u="sng" kern="0" dirty="0">
                <a:effectLst/>
                <a:ea typeface="Times New Roman" panose="02020603050405020304" pitchFamily="18" charset="0"/>
                <a:cs typeface="Times New Roman" panose="02020603050405020304" pitchFamily="18" charset="0"/>
              </a:rPr>
              <a:t>Assessment Notices</a:t>
            </a:r>
            <a:br>
              <a:rPr lang="en-US" sz="2000" kern="0" dirty="0">
                <a:effectLst/>
                <a:ea typeface="Times New Roman" panose="02020603050405020304" pitchFamily="18" charset="0"/>
                <a:cs typeface="Times New Roman" panose="02020603050405020304" pitchFamily="18" charset="0"/>
              </a:rPr>
            </a:br>
            <a:r>
              <a:rPr lang="en-US" sz="2000" kern="0" dirty="0">
                <a:effectLst/>
                <a:ea typeface="Times New Roman" panose="02020603050405020304" pitchFamily="18" charset="0"/>
                <a:cs typeface="Times New Roman" panose="02020603050405020304" pitchFamily="18" charset="0"/>
              </a:rPr>
              <a:t>Residents will be notified when a relocation specialist and a representative from the moving company will visit their apartment. </a:t>
            </a:r>
          </a:p>
          <a:p>
            <a:pPr marL="0" marR="0">
              <a:lnSpc>
                <a:spcPct val="115000"/>
              </a:lnSpc>
              <a:spcAft>
                <a:spcPts val="800"/>
              </a:spcAft>
              <a:buNone/>
            </a:pPr>
            <a:r>
              <a:rPr lang="en-US" sz="2000" kern="0" dirty="0">
                <a:effectLst/>
                <a:ea typeface="Times New Roman" panose="02020603050405020304" pitchFamily="18" charset="0"/>
                <a:cs typeface="Times New Roman" panose="02020603050405020304" pitchFamily="18" charset="0"/>
              </a:rPr>
              <a:t>The purpose of this visit is as follows: </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The relocation team will assess the residents’ needs and follow up with individual relocation plans. During this visit, the residents can ask questions and/or express any concerns they may have.</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The moving company will assess the apartment to determine the packing materials and moving services needed.</a:t>
            </a:r>
            <a:endParaRPr lang="en-US" sz="2800" kern="100" dirty="0">
              <a:effectLst/>
              <a:ea typeface="Aptos" panose="020B0004020202020204" pitchFamily="34" charset="0"/>
              <a:cs typeface="Times New Roman" panose="02020603050405020304" pitchFamily="18" charset="0"/>
            </a:endParaRPr>
          </a:p>
        </p:txBody>
      </p:sp>
      <p:pic>
        <p:nvPicPr>
          <p:cNvPr id="4" name="Picture 4" descr="MIT Relocation">
            <a:extLst>
              <a:ext uri="{FF2B5EF4-FFF2-40B4-BE49-F238E27FC236}">
                <a16:creationId xmlns:a16="http://schemas.microsoft.com/office/drawing/2014/main" id="{F575C8F1-E978-EBF5-B958-42E6B45F56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5285" y="8671626"/>
            <a:ext cx="1270450" cy="1396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134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1FDE56-59CA-16B3-C49C-472C9299AFD7}"/>
              </a:ext>
            </a:extLst>
          </p:cNvPr>
          <p:cNvSpPr txBox="1"/>
          <p:nvPr/>
        </p:nvSpPr>
        <p:spPr>
          <a:xfrm>
            <a:off x="927652" y="1283168"/>
            <a:ext cx="16684487" cy="8443017"/>
          </a:xfrm>
          <a:prstGeom prst="rect">
            <a:avLst/>
          </a:prstGeom>
          <a:noFill/>
        </p:spPr>
        <p:txBody>
          <a:bodyPr wrap="square">
            <a:spAutoFit/>
          </a:bodyPr>
          <a:lstStyle/>
          <a:p>
            <a:pPr marL="0" marR="0">
              <a:lnSpc>
                <a:spcPct val="115000"/>
              </a:lnSpc>
              <a:spcAft>
                <a:spcPts val="800"/>
              </a:spcAft>
              <a:buNone/>
            </a:pPr>
            <a:r>
              <a:rPr lang="en-US" sz="2400" b="1" u="sng" kern="0" dirty="0">
                <a:effectLst/>
                <a:ea typeface="Times New Roman" panose="02020603050405020304" pitchFamily="18" charset="0"/>
                <a:cs typeface="Times New Roman" panose="02020603050405020304" pitchFamily="18" charset="0"/>
              </a:rPr>
              <a:t>Move Notices</a:t>
            </a:r>
            <a:b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2000" kern="0" dirty="0">
                <a:effectLst/>
                <a:ea typeface="Times New Roman" panose="02020603050405020304" pitchFamily="18" charset="0"/>
                <a:cs typeface="Times New Roman" panose="02020603050405020304" pitchFamily="18" charset="0"/>
              </a:rPr>
              <a:t>Move notices will provide residents with the details of their relocation, including:</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The unit they will be moving to</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The scheduled date and time of the move</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Instructions and expectations for moving day</a:t>
            </a:r>
            <a:endParaRPr lang="en-US" sz="32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sz="2000" kern="0" dirty="0">
                <a:effectLst/>
                <a:ea typeface="Times New Roman" panose="02020603050405020304" pitchFamily="18" charset="0"/>
                <a:cs typeface="Times New Roman" panose="02020603050405020304" pitchFamily="18" charset="0"/>
              </a:rPr>
              <a:t>Move notices may be issued for several types of moves, including:</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Temporary moves</a:t>
            </a:r>
            <a:r>
              <a:rPr lang="en-US" sz="2000" kern="0" dirty="0">
                <a:effectLst/>
                <a:ea typeface="Times New Roman" panose="02020603050405020304" pitchFamily="18" charset="0"/>
                <a:cs typeface="Times New Roman" panose="02020603050405020304" pitchFamily="18" charset="0"/>
              </a:rPr>
              <a:t> – Resident will move to another unit within the building during renovations.</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Permanent moves</a:t>
            </a:r>
            <a:r>
              <a:rPr lang="en-US" sz="2000" kern="0" dirty="0">
                <a:effectLst/>
                <a:ea typeface="Times New Roman" panose="02020603050405020304" pitchFamily="18" charset="0"/>
                <a:cs typeface="Times New Roman" panose="02020603050405020304" pitchFamily="18" charset="0"/>
              </a:rPr>
              <a:t> – Resident will move into a renovated unit.</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Return moves</a:t>
            </a:r>
            <a:r>
              <a:rPr lang="en-US" sz="2000" kern="0" dirty="0">
                <a:effectLst/>
                <a:ea typeface="Times New Roman" panose="02020603050405020304" pitchFamily="18" charset="0"/>
                <a:cs typeface="Times New Roman" panose="02020603050405020304" pitchFamily="18" charset="0"/>
              </a:rPr>
              <a:t> – Resident will move to their original unit, if applicable at time of move.</a:t>
            </a:r>
            <a:endParaRPr lang="en-US" sz="32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sz="2400" b="1" u="sng" kern="0" dirty="0">
                <a:effectLst/>
                <a:ea typeface="Times New Roman" panose="02020603050405020304" pitchFamily="18" charset="0"/>
                <a:cs typeface="Times New Roman" panose="02020603050405020304" pitchFamily="18" charset="0"/>
              </a:rPr>
              <a:t>General Building Notices</a:t>
            </a:r>
            <a:br>
              <a:rPr lang="en-US" sz="2000" kern="0" dirty="0">
                <a:effectLst/>
                <a:ea typeface="Times New Roman" panose="02020603050405020304" pitchFamily="18" charset="0"/>
                <a:cs typeface="Times New Roman" panose="02020603050405020304" pitchFamily="18" charset="0"/>
              </a:rPr>
            </a:br>
            <a:r>
              <a:rPr lang="en-US" sz="2000" kern="0" dirty="0">
                <a:effectLst/>
                <a:ea typeface="Times New Roman" panose="02020603050405020304" pitchFamily="18" charset="0"/>
                <a:cs typeface="Times New Roman" panose="02020603050405020304" pitchFamily="18" charset="0"/>
              </a:rPr>
              <a:t>Additional notices will be provided throughout the renovation process to keep residents informed of building-related activities. These may include updates regarding:</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Temporary </a:t>
            </a:r>
            <a:r>
              <a:rPr lang="en-US" sz="2000" kern="0" dirty="0">
                <a:ea typeface="Times New Roman" panose="02020603050405020304" pitchFamily="18" charset="0"/>
                <a:cs typeface="Times New Roman" panose="02020603050405020304" pitchFamily="18" charset="0"/>
              </a:rPr>
              <a:t>w</a:t>
            </a:r>
            <a:r>
              <a:rPr lang="en-US" sz="2000" kern="0" dirty="0">
                <a:effectLst/>
                <a:ea typeface="Times New Roman" panose="02020603050405020304" pitchFamily="18" charset="0"/>
                <a:cs typeface="Times New Roman" panose="02020603050405020304" pitchFamily="18" charset="0"/>
              </a:rPr>
              <a:t>ater shutoffs</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Temporary power interruptions</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Elevator availability</a:t>
            </a:r>
            <a:endParaRPr lang="en-US" sz="3200" kern="100" dirty="0">
              <a:effectLst/>
              <a:ea typeface="Aptos" panose="020B0004020202020204" pitchFamily="34" charset="0"/>
              <a:cs typeface="Times New Roman" panose="02020603050405020304" pitchFamily="18" charset="0"/>
            </a:endParaRPr>
          </a:p>
          <a:p>
            <a:pPr marL="0" marR="0">
              <a:lnSpc>
                <a:spcPct val="115000"/>
              </a:lnSpc>
              <a:buNone/>
            </a:pPr>
            <a:r>
              <a:rPr lang="en-US" sz="2400" b="1" u="sng" kern="0" dirty="0">
                <a:effectLst/>
                <a:ea typeface="Times New Roman" panose="02020603050405020304" pitchFamily="18" charset="0"/>
                <a:cs typeface="Times New Roman" panose="02020603050405020304" pitchFamily="18" charset="0"/>
              </a:rPr>
              <a:t>Notice Delivery and Resident Support</a:t>
            </a:r>
            <a:br>
              <a:rPr lang="en-US" sz="2400" kern="0" dirty="0">
                <a:effectLst/>
                <a:ea typeface="Times New Roman" panose="02020603050405020304" pitchFamily="18" charset="0"/>
                <a:cs typeface="Times New Roman" panose="02020603050405020304" pitchFamily="18" charset="0"/>
              </a:rPr>
            </a:br>
            <a:r>
              <a:rPr lang="en-US" sz="2000" kern="0" dirty="0">
                <a:effectLst/>
                <a:ea typeface="Times New Roman" panose="02020603050405020304" pitchFamily="18" charset="0"/>
                <a:cs typeface="Times New Roman" panose="02020603050405020304" pitchFamily="18" charset="0"/>
              </a:rPr>
              <a:t>Notices will be </a:t>
            </a:r>
            <a:r>
              <a:rPr lang="en-US" sz="2000" b="1" kern="0" dirty="0">
                <a:effectLst/>
                <a:ea typeface="Times New Roman" panose="02020603050405020304" pitchFamily="18" charset="0"/>
                <a:cs typeface="Times New Roman" panose="02020603050405020304" pitchFamily="18" charset="0"/>
              </a:rPr>
              <a:t>hand-delivered to residents</a:t>
            </a:r>
            <a:r>
              <a:rPr lang="en-US" sz="2000" kern="0" dirty="0">
                <a:effectLst/>
                <a:ea typeface="Times New Roman" panose="02020603050405020304" pitchFamily="18" charset="0"/>
                <a:cs typeface="Times New Roman" panose="02020603050405020304" pitchFamily="18" charset="0"/>
              </a:rPr>
              <a:t>, and copies will also be available on Mit Relocation’s Website</a:t>
            </a:r>
            <a:r>
              <a:rPr lang="en-US" sz="3200" kern="100" dirty="0">
                <a:effectLst/>
                <a:ea typeface="Aptos" panose="020B0004020202020204" pitchFamily="34" charset="0"/>
                <a:cs typeface="Times New Roman" panose="02020603050405020304" pitchFamily="18" charset="0"/>
              </a:rPr>
              <a:t> </a:t>
            </a:r>
            <a:r>
              <a:rPr lang="en-US" sz="2000" b="1" u="sng" kern="0" dirty="0">
                <a:solidFill>
                  <a:srgbClr val="467886"/>
                </a:solidFill>
                <a:effectLst/>
                <a:ea typeface="Times New Roman" panose="02020603050405020304" pitchFamily="18" charset="0"/>
                <a:cs typeface="Times New Roman" panose="02020603050405020304" pitchFamily="18" charset="0"/>
                <a:hlinkClick r:id="rId2"/>
              </a:rPr>
              <a:t>https://mitrelo.com/</a:t>
            </a:r>
            <a:r>
              <a:rPr lang="en-US" sz="2000" b="1" kern="0" dirty="0">
                <a:solidFill>
                  <a:srgbClr val="467886"/>
                </a:solidFill>
                <a:ea typeface="Times New Roman" panose="02020603050405020304" pitchFamily="18" charset="0"/>
                <a:cs typeface="Times New Roman" panose="02020603050405020304" pitchFamily="18" charset="0"/>
              </a:rPr>
              <a:t>. </a:t>
            </a:r>
            <a:r>
              <a:rPr lang="en-US" sz="2000" kern="0" dirty="0">
                <a:effectLst/>
                <a:ea typeface="Times New Roman" panose="02020603050405020304" pitchFamily="18" charset="0"/>
                <a:cs typeface="Times New Roman" panose="02020603050405020304" pitchFamily="18" charset="0"/>
              </a:rPr>
              <a:t>Residents scheduled for relocation will be contacted directly by the relocation team to review the process, answer questions, and provide support </a:t>
            </a:r>
          </a:p>
          <a:p>
            <a:pPr marL="0" marR="0">
              <a:lnSpc>
                <a:spcPct val="115000"/>
              </a:lnSpc>
              <a:buNone/>
            </a:pPr>
            <a:r>
              <a:rPr lang="en-US" sz="2000" kern="0" dirty="0">
                <a:ea typeface="Times New Roman" panose="02020603050405020304" pitchFamily="18" charset="0"/>
                <a:cs typeface="Times New Roman" panose="02020603050405020304" pitchFamily="18" charset="0"/>
              </a:rPr>
              <a:t>before, during,</a:t>
            </a:r>
            <a:r>
              <a:rPr lang="en-US" sz="2000" kern="0" dirty="0">
                <a:effectLst/>
                <a:ea typeface="Times New Roman" panose="02020603050405020304" pitchFamily="18" charset="0"/>
                <a:cs typeface="Times New Roman" panose="02020603050405020304" pitchFamily="18" charset="0"/>
              </a:rPr>
              <a:t> and after their move.</a:t>
            </a:r>
            <a:endParaRPr lang="en-US" sz="3200" kern="100" dirty="0">
              <a:effectLst/>
              <a:ea typeface="Aptos" panose="020B0004020202020204" pitchFamily="34" charset="0"/>
              <a:cs typeface="Times New Roman" panose="02020603050405020304" pitchFamily="18" charset="0"/>
            </a:endParaRPr>
          </a:p>
        </p:txBody>
      </p:sp>
      <p:pic>
        <p:nvPicPr>
          <p:cNvPr id="4" name="Picture 4" descr="MIT Relocation">
            <a:extLst>
              <a:ext uri="{FF2B5EF4-FFF2-40B4-BE49-F238E27FC236}">
                <a16:creationId xmlns:a16="http://schemas.microsoft.com/office/drawing/2014/main" id="{651363F8-EC7F-B39D-D438-EAB142723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2052" y="8764392"/>
            <a:ext cx="1205948" cy="1396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970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D40E0-7DAE-B9E4-23C4-AA9C55B93DE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A76D41C-D06A-FB7F-17B3-ED468BBA6044}"/>
              </a:ext>
            </a:extLst>
          </p:cNvPr>
          <p:cNvSpPr/>
          <p:nvPr/>
        </p:nvSpPr>
        <p:spPr>
          <a:xfrm>
            <a:off x="-84552" y="0"/>
            <a:ext cx="4964891" cy="10287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26B6F33B-711C-1561-619C-2AF00FB618F9}"/>
              </a:ext>
            </a:extLst>
          </p:cNvPr>
          <p:cNvSpPr txBox="1"/>
          <p:nvPr/>
        </p:nvSpPr>
        <p:spPr>
          <a:xfrm>
            <a:off x="53854" y="4158853"/>
            <a:ext cx="4688077" cy="2320635"/>
          </a:xfrm>
          <a:prstGeom prst="rect">
            <a:avLst/>
          </a:prstGeom>
          <a:noFill/>
        </p:spPr>
        <p:txBody>
          <a:bodyPr vert="horz" wrap="square" lIns="0" tIns="12700" rIns="0" bIns="0" rtlCol="0">
            <a:spAutoFit/>
          </a:bodyPr>
          <a:lstStyle/>
          <a:p>
            <a:pPr marL="12700" marR="5080" indent="117475" algn="ctr">
              <a:lnSpc>
                <a:spcPct val="116599"/>
              </a:lnSpc>
              <a:spcBef>
                <a:spcPts val="100"/>
              </a:spcBef>
            </a:pPr>
            <a:r>
              <a:rPr lang="en-US" sz="4400" b="1" spc="370" dirty="0">
                <a:solidFill>
                  <a:schemeClr val="bg1"/>
                </a:solidFill>
                <a:latin typeface="Arial Black" panose="020B0A04020102020204" pitchFamily="34" charset="0"/>
                <a:cs typeface="Arial" panose="020B0604020202020204" pitchFamily="34" charset="0"/>
              </a:rPr>
              <a:t>MOVE CREW</a:t>
            </a:r>
          </a:p>
          <a:p>
            <a:pPr marL="12700" marR="5080" indent="117475" algn="ctr">
              <a:lnSpc>
                <a:spcPct val="116599"/>
              </a:lnSpc>
              <a:spcBef>
                <a:spcPts val="100"/>
              </a:spcBef>
            </a:pPr>
            <a:r>
              <a:rPr lang="en-US" sz="4400" b="1" spc="370" dirty="0">
                <a:solidFill>
                  <a:schemeClr val="bg1"/>
                </a:solidFill>
                <a:latin typeface="Arial Black" panose="020B0A04020102020204" pitchFamily="34" charset="0"/>
                <a:cs typeface="Arial" panose="020B0604020202020204" pitchFamily="34" charset="0"/>
              </a:rPr>
              <a:t>MOVERS</a:t>
            </a:r>
          </a:p>
          <a:p>
            <a:pPr marL="12700" marR="5080" indent="117475" algn="ctr">
              <a:lnSpc>
                <a:spcPct val="116599"/>
              </a:lnSpc>
              <a:spcBef>
                <a:spcPts val="100"/>
              </a:spcBef>
            </a:pPr>
            <a:r>
              <a:rPr lang="en-US" sz="2000" b="1" spc="370" dirty="0">
                <a:solidFill>
                  <a:schemeClr val="bg1"/>
                </a:solidFill>
                <a:latin typeface="Arial Black" panose="020B0A04020102020204" pitchFamily="34" charset="0"/>
                <a:cs typeface="Arial" panose="020B0604020202020204" pitchFamily="34" charset="0"/>
              </a:rPr>
              <a:t>Movers You Can Depend On!</a:t>
            </a:r>
            <a:endParaRPr lang="en-US" sz="5400" b="1" cap="small" spc="370" dirty="0">
              <a:solidFill>
                <a:srgbClr val="FF0000"/>
              </a:solidFill>
              <a:latin typeface="Arial Black" panose="020B0A04020102020204" pitchFamily="34" charset="0"/>
              <a:cs typeface="Arial" panose="020B0604020202020204" pitchFamily="34" charset="0"/>
            </a:endParaRPr>
          </a:p>
        </p:txBody>
      </p:sp>
      <p:sp>
        <p:nvSpPr>
          <p:cNvPr id="6" name="Text Placeholder 2">
            <a:extLst>
              <a:ext uri="{FF2B5EF4-FFF2-40B4-BE49-F238E27FC236}">
                <a16:creationId xmlns:a16="http://schemas.microsoft.com/office/drawing/2014/main" id="{37648252-8A7E-845D-2CB0-342E2D52453D}"/>
              </a:ext>
            </a:extLst>
          </p:cNvPr>
          <p:cNvSpPr txBox="1">
            <a:spLocks/>
          </p:cNvSpPr>
          <p:nvPr/>
        </p:nvSpPr>
        <p:spPr>
          <a:xfrm>
            <a:off x="5329916" y="1958377"/>
            <a:ext cx="12782663" cy="751694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lnSpc>
                <a:spcPct val="130000"/>
              </a:lnSpc>
              <a:spcAft>
                <a:spcPts val="1200"/>
              </a:spcAft>
              <a:buFont typeface="Wingdings" panose="05000000000000000000" pitchFamily="2" charset="2"/>
              <a:buChar char="§"/>
            </a:pPr>
            <a:endParaRPr lang="en-US" sz="3200"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ABD9CCB5-7A1E-3D17-7E22-7A22C28203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7550" y="8776940"/>
            <a:ext cx="1270450" cy="13967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14AC47D-9A74-1F71-C9C9-435841EE8C9A}"/>
              </a:ext>
            </a:extLst>
          </p:cNvPr>
          <p:cNvSpPr txBox="1"/>
          <p:nvPr/>
        </p:nvSpPr>
        <p:spPr>
          <a:xfrm>
            <a:off x="5154495" y="62385"/>
            <a:ext cx="12782663" cy="10206640"/>
          </a:xfrm>
          <a:prstGeom prst="rect">
            <a:avLst/>
          </a:prstGeom>
          <a:noFill/>
        </p:spPr>
        <p:txBody>
          <a:bodyPr wrap="square">
            <a:spAutoFit/>
          </a:bodyPr>
          <a:lstStyle/>
          <a:p>
            <a:pPr algn="ctr">
              <a:lnSpc>
                <a:spcPct val="150000"/>
              </a:lnSpc>
            </a:pPr>
            <a:r>
              <a:rPr lang="en-US" sz="7200" b="1" kern="0" dirty="0">
                <a:solidFill>
                  <a:schemeClr val="tx2">
                    <a:lumMod val="50000"/>
                  </a:schemeClr>
                </a:solidFill>
                <a:latin typeface="Arial Black" panose="020B0A04020102020204" pitchFamily="34" charset="0"/>
              </a:rPr>
              <a:t>MOVE CREW</a:t>
            </a:r>
          </a:p>
          <a:p>
            <a:pPr algn="ctr">
              <a:lnSpc>
                <a:spcPct val="150000"/>
              </a:lnSpc>
            </a:pPr>
            <a:r>
              <a:rPr lang="en-US" sz="4800" b="1" kern="0" dirty="0">
                <a:solidFill>
                  <a:schemeClr val="tx2">
                    <a:lumMod val="50000"/>
                  </a:schemeClr>
                </a:solidFill>
              </a:rPr>
              <a:t>Licensed | Insured | Professional Moving Services</a:t>
            </a:r>
          </a:p>
          <a:p>
            <a:pPr>
              <a:lnSpc>
                <a:spcPct val="150000"/>
              </a:lnSpc>
            </a:pPr>
            <a:r>
              <a:rPr lang="en-US" sz="4000" b="1" kern="0" dirty="0">
                <a:solidFill>
                  <a:schemeClr val="tx2">
                    <a:lumMod val="50000"/>
                  </a:schemeClr>
                </a:solidFill>
                <a:latin typeface="Arial Black" panose="020B0A04020102020204" pitchFamily="34" charset="0"/>
              </a:rPr>
              <a:t>   WHAT TO EXPECT FROM THE MOVE CREW</a:t>
            </a:r>
          </a:p>
          <a:p>
            <a:pPr marL="1143000" lvl="1" indent="-685800">
              <a:lnSpc>
                <a:spcPct val="115000"/>
              </a:lnSpc>
              <a:buFont typeface="Wingdings" panose="05000000000000000000" pitchFamily="2" charset="2"/>
              <a:buChar char="§"/>
            </a:pPr>
            <a:r>
              <a:rPr lang="en-US" sz="4000" dirty="0">
                <a:effectLst/>
                <a:ea typeface="Calibri" panose="020F0502020204030204" pitchFamily="34" charset="0"/>
                <a:cs typeface="Times New Roman" panose="02020603050405020304" pitchFamily="18" charset="0"/>
              </a:rPr>
              <a:t>On</a:t>
            </a:r>
            <a:r>
              <a:rPr lang="en-US" sz="4000" dirty="0">
                <a:ea typeface="Calibri" panose="020F0502020204030204" pitchFamily="34" charset="0"/>
                <a:cs typeface="Times New Roman" panose="02020603050405020304" pitchFamily="18" charset="0"/>
              </a:rPr>
              <a:t>-time arrival, trained, courteous employees, and professional moving equipment </a:t>
            </a:r>
          </a:p>
          <a:p>
            <a:pPr marL="1143000" lvl="1" indent="-685800">
              <a:lnSpc>
                <a:spcPct val="115000"/>
              </a:lnSpc>
              <a:buFont typeface="Wingdings" panose="05000000000000000000" pitchFamily="2" charset="2"/>
              <a:buChar char="§"/>
            </a:pPr>
            <a:r>
              <a:rPr lang="en-US" sz="4000" dirty="0">
                <a:effectLst/>
                <a:ea typeface="Calibri" panose="020F0502020204030204" pitchFamily="34" charset="0"/>
                <a:cs typeface="Times New Roman" panose="02020603050405020304" pitchFamily="18" charset="0"/>
              </a:rPr>
              <a:t>Clear communication before and during your move</a:t>
            </a:r>
          </a:p>
          <a:p>
            <a:pPr marL="1143000" lvl="1" indent="-685800">
              <a:lnSpc>
                <a:spcPct val="115000"/>
              </a:lnSpc>
              <a:buFont typeface="Wingdings" panose="05000000000000000000" pitchFamily="2" charset="2"/>
              <a:buChar char="§"/>
            </a:pPr>
            <a:r>
              <a:rPr lang="en-US" sz="4000" dirty="0">
                <a:ea typeface="Calibri" panose="020F0502020204030204" pitchFamily="34" charset="0"/>
                <a:cs typeface="Times New Roman" panose="02020603050405020304" pitchFamily="18" charset="0"/>
              </a:rPr>
              <a:t>Efficient loading, transport, and setup at destination</a:t>
            </a:r>
          </a:p>
          <a:p>
            <a:pPr marL="1143000" lvl="1" indent="-685800">
              <a:lnSpc>
                <a:spcPct val="115000"/>
              </a:lnSpc>
              <a:buFont typeface="Wingdings" panose="05000000000000000000" pitchFamily="2" charset="2"/>
              <a:buChar char="§"/>
            </a:pPr>
            <a:r>
              <a:rPr lang="en-US" sz="4000" dirty="0"/>
              <a:t>Please maintain responsibility for your most important valuables, and personally transport all valuables (cash, jewelry, medications, etc.), as we will not assume responsibility for any loss or damage to these items.</a:t>
            </a:r>
            <a:endParaRPr lang="en-US" sz="2400" dirty="0">
              <a:solidFill>
                <a:srgbClr val="FF0000"/>
              </a:solidFill>
              <a:highlight>
                <a:srgbClr val="FFFF00"/>
              </a:highlight>
              <a:latin typeface="Arial Black" panose="020B0A04020102020204" pitchFamily="34" charset="0"/>
            </a:endParaRPr>
          </a:p>
          <a:p>
            <a:endParaRPr lang="en-US" sz="2400" dirty="0"/>
          </a:p>
          <a:p>
            <a:pPr marL="914400" lvl="1" indent="-457200">
              <a:lnSpc>
                <a:spcPct val="115000"/>
              </a:lnSpc>
              <a:buFont typeface="Wingdings" panose="05000000000000000000" pitchFamily="2" charset="2"/>
              <a:buChar char="§"/>
            </a:pPr>
            <a:endParaRPr lang="en-US" sz="2400" dirty="0">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3365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348F40-0916-9E5F-41D1-C67757B21B4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FF15D1B-1B15-1CE5-A15F-B7187FAD49D6}"/>
              </a:ext>
            </a:extLst>
          </p:cNvPr>
          <p:cNvSpPr/>
          <p:nvPr/>
        </p:nvSpPr>
        <p:spPr>
          <a:xfrm>
            <a:off x="0" y="-31254"/>
            <a:ext cx="4980214" cy="103495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EBFD85A6-E723-AE85-180C-33351419F077}"/>
              </a:ext>
            </a:extLst>
          </p:cNvPr>
          <p:cNvSpPr txBox="1"/>
          <p:nvPr/>
        </p:nvSpPr>
        <p:spPr>
          <a:xfrm>
            <a:off x="88583" y="2727110"/>
            <a:ext cx="4803048" cy="3937296"/>
          </a:xfrm>
          <a:prstGeom prst="rect">
            <a:avLst/>
          </a:prstGeom>
          <a:noFill/>
        </p:spPr>
        <p:txBody>
          <a:bodyPr vert="horz" wrap="square" lIns="0" tIns="12700" rIns="0" bIns="0" rtlCol="0">
            <a:spAutoFit/>
          </a:bodyPr>
          <a:lstStyle/>
          <a:p>
            <a:pPr marL="12700" marR="5080" indent="117475" algn="ctr">
              <a:lnSpc>
                <a:spcPct val="116599"/>
              </a:lnSpc>
              <a:spcBef>
                <a:spcPts val="100"/>
              </a:spcBef>
            </a:pPr>
            <a:endParaRPr lang="en-US" sz="44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r>
              <a:rPr lang="en-US" sz="4400" b="1" spc="370" dirty="0">
                <a:solidFill>
                  <a:schemeClr val="bg1">
                    <a:lumMod val="95000"/>
                  </a:schemeClr>
                </a:solidFill>
                <a:latin typeface="Arial Black" panose="020B0A04020102020204" pitchFamily="34" charset="0"/>
                <a:cs typeface="Arial" panose="020B0604020202020204" pitchFamily="34" charset="0"/>
              </a:rPr>
              <a:t>WHAT YOU SHOULD EXPECT NEXT</a:t>
            </a:r>
          </a:p>
        </p:txBody>
      </p:sp>
      <p:sp>
        <p:nvSpPr>
          <p:cNvPr id="10" name="Text Placeholder 2">
            <a:extLst>
              <a:ext uri="{FF2B5EF4-FFF2-40B4-BE49-F238E27FC236}">
                <a16:creationId xmlns:a16="http://schemas.microsoft.com/office/drawing/2014/main" id="{704B0A68-8D63-9F30-DA51-8F9DB54EC6F7}"/>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sp>
        <p:nvSpPr>
          <p:cNvPr id="7" name="TextBox 6">
            <a:extLst>
              <a:ext uri="{FF2B5EF4-FFF2-40B4-BE49-F238E27FC236}">
                <a16:creationId xmlns:a16="http://schemas.microsoft.com/office/drawing/2014/main" id="{35B692A5-642C-D581-6AB7-9CFF813A23A6}"/>
              </a:ext>
            </a:extLst>
          </p:cNvPr>
          <p:cNvSpPr txBox="1"/>
          <p:nvPr/>
        </p:nvSpPr>
        <p:spPr>
          <a:xfrm>
            <a:off x="5356861" y="793860"/>
            <a:ext cx="13007340" cy="9235605"/>
          </a:xfrm>
          <a:prstGeom prst="rect">
            <a:avLst/>
          </a:prstGeom>
          <a:noFill/>
        </p:spPr>
        <p:txBody>
          <a:bodyPr wrap="square">
            <a:spAutoFit/>
          </a:bodyPr>
          <a:lstStyle/>
          <a:p>
            <a:pPr marL="0" marR="0" algn="ctr">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4400" dirty="0">
              <a:effectLst/>
              <a:latin typeface="+mj-lt"/>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4400" dirty="0">
              <a:effectLst/>
              <a:latin typeface="+mj-lt"/>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4400" dirty="0">
                <a:latin typeface="Arial" panose="020B0604020202020204" pitchFamily="34" charset="0"/>
                <a:ea typeface="Calibri" panose="020F0502020204030204" pitchFamily="34" charset="0"/>
                <a:cs typeface="Arial" panose="020B0604020202020204" pitchFamily="34" charset="0"/>
              </a:rPr>
              <a:t>Please expect to hear from MIT Relocation with move dates for your individualized moving plan as the relocation process progresses. </a:t>
            </a:r>
            <a:endParaRPr lang="en-US" sz="44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dirty="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lvl="1">
              <a:lnSpc>
                <a:spcPct val="115000"/>
              </a:lnSpc>
            </a:pPr>
            <a:endParaRPr lang="en-US" sz="2000" dirty="0">
              <a:effectLst/>
              <a:ea typeface="Calibri" panose="020F0502020204030204" pitchFamily="34" charset="0"/>
              <a:cs typeface="Times New Roman" panose="02020603050405020304" pitchFamily="18" charset="0"/>
            </a:endParaRPr>
          </a:p>
          <a:p>
            <a:pPr marL="800100" lvl="1" indent="-342900">
              <a:lnSpc>
                <a:spcPct val="115000"/>
              </a:lnSpc>
              <a:buFont typeface="Symbol" pitchFamily="2" charset="2"/>
              <a:buChar char=""/>
            </a:pPr>
            <a:endParaRPr lang="en-US" sz="2000"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4" descr="MIT Relocation">
            <a:extLst>
              <a:ext uri="{FF2B5EF4-FFF2-40B4-BE49-F238E27FC236}">
                <a16:creationId xmlns:a16="http://schemas.microsoft.com/office/drawing/2014/main" id="{4187B40B-174B-A5A8-91D2-617C76B20D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94380" y="7947660"/>
            <a:ext cx="2293620" cy="2081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279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822284-FDF4-610D-65BC-D65DB8D4995A}"/>
              </a:ext>
            </a:extLst>
          </p:cNvPr>
          <p:cNvSpPr txBox="1"/>
          <p:nvPr/>
        </p:nvSpPr>
        <p:spPr>
          <a:xfrm>
            <a:off x="533069" y="5143500"/>
            <a:ext cx="16710991" cy="4046108"/>
          </a:xfrm>
          <a:prstGeom prst="rect">
            <a:avLst/>
          </a:prstGeom>
          <a:noFill/>
        </p:spPr>
        <p:txBody>
          <a:bodyPr wrap="square">
            <a:spAutoFit/>
          </a:bodyPr>
          <a:lstStyle/>
          <a:p>
            <a:pPr marL="0" marR="0" algn="ctr">
              <a:lnSpc>
                <a:spcPct val="115000"/>
              </a:lnSpc>
              <a:spcAft>
                <a:spcPts val="800"/>
              </a:spcAft>
              <a:buNone/>
            </a:pPr>
            <a:endParaRPr lang="en-US" sz="3600" kern="100" dirty="0">
              <a:effectLst/>
              <a:latin typeface="Aptos" panose="020B0004020202020204" pitchFamily="34" charset="0"/>
              <a:ea typeface="Aptos" panose="020B0004020202020204" pitchFamily="34" charset="0"/>
              <a:cs typeface="Aptos" panose="020B0004020202020204" pitchFamily="34" charset="0"/>
            </a:endParaRPr>
          </a:p>
          <a:p>
            <a:pPr marL="0" marR="0" algn="ctr">
              <a:lnSpc>
                <a:spcPct val="115000"/>
              </a:lnSpc>
              <a:spcAft>
                <a:spcPts val="800"/>
              </a:spcAft>
              <a:buNone/>
            </a:pPr>
            <a:r>
              <a:rPr lang="en-US" sz="3600" kern="100" dirty="0">
                <a:effectLst/>
                <a:latin typeface="Aptos" panose="020B0004020202020204" pitchFamily="34" charset="0"/>
                <a:ea typeface="Aptos" panose="020B0004020202020204" pitchFamily="34" charset="0"/>
                <a:cs typeface="Aptos" panose="020B0004020202020204" pitchFamily="34" charset="0"/>
              </a:rPr>
              <a:t>Contact MIT Relocation Team with any questions, concerns or updates:</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600" b="1" kern="100" dirty="0">
                <a:latin typeface="Aptos" panose="020B0004020202020204" pitchFamily="34" charset="0"/>
                <a:ea typeface="Aptos" panose="020B0004020202020204" pitchFamily="34" charset="0"/>
                <a:cs typeface="Aptos" panose="020B0004020202020204" pitchFamily="34" charset="0"/>
              </a:rPr>
              <a:t>C</a:t>
            </a:r>
            <a:r>
              <a:rPr lang="en-US" sz="3600" b="1" kern="100" dirty="0">
                <a:effectLst/>
                <a:latin typeface="Aptos" panose="020B0004020202020204" pitchFamily="34" charset="0"/>
                <a:ea typeface="Aptos" panose="020B0004020202020204" pitchFamily="34" charset="0"/>
                <a:cs typeface="Aptos" panose="020B0004020202020204" pitchFamily="34" charset="0"/>
              </a:rPr>
              <a:t>alling/Texting: </a:t>
            </a:r>
            <a:r>
              <a:rPr lang="en-US" sz="4400" kern="100" dirty="0">
                <a:solidFill>
                  <a:srgbClr val="006C85"/>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3600" kern="100" dirty="0">
                <a:solidFill>
                  <a:srgbClr val="006C85"/>
                </a:solidFill>
                <a:effectLst/>
                <a:latin typeface="Aptos" panose="020B0004020202020204" pitchFamily="34" charset="0"/>
                <a:ea typeface="Aptos" panose="020B0004020202020204" pitchFamily="34" charset="0"/>
                <a:cs typeface="Aptos" panose="020B0004020202020204" pitchFamily="34" charset="0"/>
              </a:rPr>
              <a:t> (866) 360-3515 </a:t>
            </a:r>
          </a:p>
          <a:p>
            <a:pPr marL="0" marR="0" algn="ctr">
              <a:lnSpc>
                <a:spcPct val="115000"/>
              </a:lnSpc>
              <a:spcAft>
                <a:spcPts val="800"/>
              </a:spcAft>
              <a:buNone/>
            </a:pPr>
            <a:r>
              <a:rPr lang="en-US" sz="3600" b="1" kern="100" dirty="0">
                <a:latin typeface="Aptos" panose="020B0004020202020204" pitchFamily="34" charset="0"/>
                <a:ea typeface="Aptos" panose="020B0004020202020204" pitchFamily="34" charset="0"/>
                <a:cs typeface="Aptos" panose="020B0004020202020204" pitchFamily="34" charset="0"/>
              </a:rPr>
              <a:t>E</a:t>
            </a:r>
            <a:r>
              <a:rPr lang="en-US" sz="3600" b="1" kern="100" dirty="0">
                <a:effectLst/>
                <a:latin typeface="Aptos" panose="020B0004020202020204" pitchFamily="34" charset="0"/>
                <a:ea typeface="Aptos" panose="020B0004020202020204" pitchFamily="34" charset="0"/>
                <a:cs typeface="Aptos" panose="020B0004020202020204" pitchFamily="34" charset="0"/>
              </a:rPr>
              <a:t>mail:  </a:t>
            </a:r>
            <a:r>
              <a:rPr lang="en-US" sz="4400" kern="100" dirty="0">
                <a:solidFill>
                  <a:srgbClr val="006C85"/>
                </a:solidFill>
                <a:effectLst/>
                <a:latin typeface="Segoe UI Emoji" panose="020B0502040204020203" pitchFamily="34" charset="0"/>
                <a:ea typeface="Aptos" panose="020B0004020202020204" pitchFamily="34" charset="0"/>
                <a:cs typeface="Segoe UI Emoji" panose="020B0502040204020203" pitchFamily="34" charset="0"/>
              </a:rPr>
              <a:t>✉️</a:t>
            </a:r>
            <a:r>
              <a:rPr lang="en-US" sz="3600" kern="100" dirty="0">
                <a:solidFill>
                  <a:srgbClr val="006C85"/>
                </a:solidFill>
                <a:effectLst/>
                <a:latin typeface="Aptos" panose="020B0004020202020204" pitchFamily="34" charset="0"/>
                <a:ea typeface="Aptos" panose="020B0004020202020204" pitchFamily="34" charset="0"/>
                <a:cs typeface="Aptos" panose="020B0004020202020204" pitchFamily="34" charset="0"/>
              </a:rPr>
              <a:t> </a:t>
            </a:r>
            <a:r>
              <a:rPr lang="en-US" sz="3600" u="sng" kern="100"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2"/>
              </a:rPr>
              <a:t>admin@mitrelo.com</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Aft>
                <a:spcPts val="800"/>
              </a:spcAft>
              <a:buNone/>
            </a:pPr>
            <a:r>
              <a:rPr lang="en-US" sz="3600" kern="100" dirty="0">
                <a:solidFill>
                  <a:srgbClr val="006C85"/>
                </a:solidFill>
                <a:effectLst/>
                <a:latin typeface="Aptos" panose="020B0004020202020204" pitchFamily="34" charset="0"/>
                <a:ea typeface="Aptos" panose="020B0004020202020204" pitchFamily="34" charset="0"/>
                <a:cs typeface="Aptos" panose="020B0004020202020204" pitchFamily="34" charset="0"/>
              </a:rPr>
              <a:t> </a:t>
            </a:r>
            <a:r>
              <a:rPr lang="en-US" sz="3600" b="1" kern="100" dirty="0">
                <a:effectLst/>
                <a:latin typeface="Aptos" panose="020B0004020202020204" pitchFamily="34" charset="0"/>
                <a:ea typeface="Aptos" panose="020B0004020202020204" pitchFamily="34" charset="0"/>
                <a:cs typeface="Aptos" panose="020B0004020202020204" pitchFamily="34" charset="0"/>
              </a:rPr>
              <a:t>Website/Internet</a:t>
            </a:r>
            <a:r>
              <a:rPr lang="en-US" sz="4400" kern="100" dirty="0">
                <a:solidFill>
                  <a:srgbClr val="006C85"/>
                </a:solidFill>
                <a:effectLst/>
                <a:latin typeface="Aptos" panose="020B0004020202020204" pitchFamily="34" charset="0"/>
                <a:ea typeface="Aptos" panose="020B0004020202020204" pitchFamily="34" charset="0"/>
                <a:cs typeface="Aptos" panose="020B0004020202020204" pitchFamily="34" charset="0"/>
              </a:rPr>
              <a:t>🌐</a:t>
            </a:r>
            <a:r>
              <a:rPr lang="en-US" sz="3600" b="1" kern="100" dirty="0">
                <a:effectLst/>
                <a:latin typeface="Aptos" panose="020B0004020202020204" pitchFamily="34" charset="0"/>
                <a:ea typeface="Aptos" panose="020B0004020202020204" pitchFamily="34" charset="0"/>
                <a:cs typeface="Aptos" panose="020B0004020202020204" pitchFamily="34" charset="0"/>
              </a:rPr>
              <a:t>: </a:t>
            </a:r>
            <a:r>
              <a:rPr lang="en-US" sz="3600" b="1" u="sng" kern="100"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www.mitrelo.com</a:t>
            </a:r>
            <a:r>
              <a:rPr lang="en-US" sz="36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4" name="Picture 4" descr="MIT Relocation">
            <a:extLst>
              <a:ext uri="{FF2B5EF4-FFF2-40B4-BE49-F238E27FC236}">
                <a16:creationId xmlns:a16="http://schemas.microsoft.com/office/drawing/2014/main" id="{65F9E9E8-84B7-7F48-9CC7-CA7C98EC04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2848" y="1668780"/>
            <a:ext cx="3538330" cy="3307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2895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1B41"/>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ba26fb5-daa8-4d8c-be71-9c2d6cf0e78a">
      <UserInfo>
        <DisplayName>Yasmin Cornelius</DisplayName>
        <AccountId>28</AccountId>
        <AccountType/>
      </UserInfo>
      <UserInfo>
        <DisplayName>Michael Prush</DisplayName>
        <AccountId>76</AccountId>
        <AccountType/>
      </UserInfo>
      <UserInfo>
        <DisplayName>Elli Himelstein</DisplayName>
        <AccountId>40</AccountId>
        <AccountType/>
      </UserInfo>
      <UserInfo>
        <DisplayName>Nick Papakostopoulos</DisplayName>
        <AccountId>77</AccountId>
        <AccountType/>
      </UserInfo>
      <UserInfo>
        <DisplayName>Ayanna Oliver-Taylor</DisplayName>
        <AccountId>12</AccountId>
        <AccountType/>
      </UserInfo>
      <UserInfo>
        <DisplayName>Thomas Herrera</DisplayName>
        <AccountId>100</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E4F3683B39F14F9A2AB9C27765D5E8" ma:contentTypeVersion="6" ma:contentTypeDescription="Create a new document." ma:contentTypeScope="" ma:versionID="c233aa7c5397a1e31c01a7bf5e27d0ee">
  <xsd:schema xmlns:xsd="http://www.w3.org/2001/XMLSchema" xmlns:xs="http://www.w3.org/2001/XMLSchema" xmlns:p="http://schemas.microsoft.com/office/2006/metadata/properties" xmlns:ns2="c3718a29-9e59-4286-a767-275b67c48738" xmlns:ns3="9ba26fb5-daa8-4d8c-be71-9c2d6cf0e78a" targetNamespace="http://schemas.microsoft.com/office/2006/metadata/properties" ma:root="true" ma:fieldsID="37dfd31fd9aba0f39ebfc7ca93ad9e77" ns2:_="" ns3:_="">
    <xsd:import namespace="c3718a29-9e59-4286-a767-275b67c48738"/>
    <xsd:import namespace="9ba26fb5-daa8-4d8c-be71-9c2d6cf0e78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718a29-9e59-4286-a767-275b67c487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ba26fb5-daa8-4d8c-be71-9c2d6cf0e78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E0CB75-B30C-46BD-B73E-59536FD2F474}">
  <ds:schemaRefs>
    <ds:schemaRef ds:uri="http://purl.org/dc/terms/"/>
    <ds:schemaRef ds:uri="http://schemas.microsoft.com/office/infopath/2007/PartnerControls"/>
    <ds:schemaRef ds:uri="http://purl.org/dc/elements/1.1/"/>
    <ds:schemaRef ds:uri="9ba26fb5-daa8-4d8c-be71-9c2d6cf0e78a"/>
    <ds:schemaRef ds:uri="http://purl.org/dc/dcmitype/"/>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c3718a29-9e59-4286-a767-275b67c48738"/>
  </ds:schemaRefs>
</ds:datastoreItem>
</file>

<file path=customXml/itemProps2.xml><?xml version="1.0" encoding="utf-8"?>
<ds:datastoreItem xmlns:ds="http://schemas.openxmlformats.org/officeDocument/2006/customXml" ds:itemID="{E4E0109D-A5A3-48B4-A362-A5F8D820D252}">
  <ds:schemaRefs>
    <ds:schemaRef ds:uri="http://schemas.microsoft.com/sharepoint/v3/contenttype/forms"/>
  </ds:schemaRefs>
</ds:datastoreItem>
</file>

<file path=customXml/itemProps3.xml><?xml version="1.0" encoding="utf-8"?>
<ds:datastoreItem xmlns:ds="http://schemas.openxmlformats.org/officeDocument/2006/customXml" ds:itemID="{C84D3472-AF7C-4AD9-9866-CDD12B6BC3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718a29-9e59-4286-a767-275b67c48738"/>
    <ds:schemaRef ds:uri="9ba26fb5-daa8-4d8c-be71-9c2d6cf0e7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6188</TotalTime>
  <Words>1266</Words>
  <Application>Microsoft Office PowerPoint</Application>
  <PresentationFormat>Custom</PresentationFormat>
  <Paragraphs>170</Paragraphs>
  <Slides>12</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12</vt:i4>
      </vt:variant>
    </vt:vector>
  </HeadingPairs>
  <TitlesOfParts>
    <vt:vector size="25" baseType="lpstr">
      <vt:lpstr>Aptos</vt:lpstr>
      <vt:lpstr>Arial</vt:lpstr>
      <vt:lpstr>Arial Black</vt:lpstr>
      <vt:lpstr>Calibri</vt:lpstr>
      <vt:lpstr>Calibri Light</vt:lpstr>
      <vt:lpstr>Courier New</vt:lpstr>
      <vt:lpstr>Garamond</vt:lpstr>
      <vt:lpstr>Segoe UI Emoji</vt:lpstr>
      <vt:lpstr>Symbol</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Edenwald Resident Engagement Meeting</dc:title>
  <dc:creator>aminata sam</dc:creator>
  <cp:keywords>DAExUTr80_E,BAD6dIhwyos</cp:keywords>
  <cp:lastModifiedBy>Lesvia Castro</cp:lastModifiedBy>
  <cp:revision>216</cp:revision>
  <cp:lastPrinted>2022-02-03T18:30:32Z</cp:lastPrinted>
  <dcterms:created xsi:type="dcterms:W3CDTF">2021-12-21T12:32:51Z</dcterms:created>
  <dcterms:modified xsi:type="dcterms:W3CDTF">2026-04-09T22:54:44Z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2021-12-21T00:00:00Z</vt:filetime>
  </property>
  <property fmtid="{D5CDD505-2E9C-101B-9397-08002B2CF9AE}" pid="3" name="Creator">
    <vt:lpwstr>Canva</vt:lpwstr>
  </property>
  <property fmtid="{D5CDD505-2E9C-101B-9397-08002B2CF9AE}" pid="4" name="LastSaved">
    <vt:filetime>2021-12-21T00:00:00Z</vt:filetime>
  </property>
  <property fmtid="{D5CDD505-2E9C-101B-9397-08002B2CF9AE}" pid="5" name="ContentTypeId">
    <vt:lpwstr>0x0101004BE4F3683B39F14F9A2AB9C27765D5E8</vt:lpwstr>
  </property>
</Properties>
</file>